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xlsx" ContentType="application/vnd.openxmlformats-officedocument.spreadsheetml.sheet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7"/>
  </p:notesMasterIdLst>
  <p:sldIdLst>
    <p:sldId id="256" r:id="rId2"/>
    <p:sldId id="259" r:id="rId3"/>
    <p:sldId id="260" r:id="rId4"/>
    <p:sldId id="258" r:id="rId5"/>
    <p:sldId id="273" r:id="rId6"/>
    <p:sldId id="257" r:id="rId7"/>
    <p:sldId id="263" r:id="rId8"/>
    <p:sldId id="267" r:id="rId9"/>
    <p:sldId id="266" r:id="rId10"/>
    <p:sldId id="265" r:id="rId11"/>
    <p:sldId id="268" r:id="rId12"/>
    <p:sldId id="264" r:id="rId13"/>
    <p:sldId id="272" r:id="rId14"/>
    <p:sldId id="271" r:id="rId15"/>
    <p:sldId id="269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13B62"/>
    <a:srgbClr val="7D839C"/>
    <a:srgbClr val="635B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Közepesen sötét stílus 2 – 1. jelölőszín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 autoAdjust="0"/>
  </p:normalViewPr>
  <p:slideViewPr>
    <p:cSldViewPr snapToGrid="0">
      <p:cViewPr varScale="1">
        <p:scale>
          <a:sx n="114" d="100"/>
          <a:sy n="114" d="100"/>
        </p:scale>
        <p:origin x="414" y="9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hu-H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28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hu-HU" sz="1400" b="1" i="0" dirty="0">
                <a:latin typeface="Arial" panose="020B0604020202020204" pitchFamily="34" charset="0"/>
                <a:cs typeface="Arial" panose="020B0604020202020204" pitchFamily="34" charset="0"/>
              </a:rPr>
              <a:t>Idő management </a:t>
            </a:r>
          </a:p>
        </c:rich>
      </c:tx>
      <c:layout>
        <c:manualLayout>
          <c:xMode val="edge"/>
          <c:yMode val="edge"/>
          <c:x val="0.34259627010074811"/>
          <c:y val="3.8912889865957821E-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l">
            <a:defRPr sz="28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hu-HU"/>
        </a:p>
      </c:txPr>
    </c:title>
    <c:autoTitleDeleted val="0"/>
    <c:view3D>
      <c:rotX val="5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3.181375077984396E-3"/>
          <c:y val="0.13792794815558471"/>
          <c:w val="0.69900133630278372"/>
          <c:h val="0.86207205184441527"/>
        </c:manualLayout>
      </c:layout>
      <c:pie3DChart>
        <c:varyColors val="1"/>
        <c:ser>
          <c:idx val="0"/>
          <c:order val="0"/>
          <c:tx>
            <c:strRef>
              <c:f>Munka1!$B$1</c:f>
              <c:strCache>
                <c:ptCount val="1"/>
                <c:pt idx="0">
                  <c:v>Értékesítés</c:v>
                </c:pt>
              </c:strCache>
            </c:strRef>
          </c:tx>
          <c:explosion val="28"/>
          <c:dPt>
            <c:idx val="0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1-2898-4B70-B637-ECF1DC55330B}"/>
              </c:ext>
            </c:extLst>
          </c:dPt>
          <c:dPt>
            <c:idx val="1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3-2898-4B70-B637-ECF1DC55330B}"/>
              </c:ext>
            </c:extLst>
          </c:dPt>
          <c:dPt>
            <c:idx val="2"/>
            <c:bubble3D val="0"/>
            <c:explosion val="17"/>
            <c:spPr>
              <a:solidFill>
                <a:schemeClr val="accent4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5-2898-4B70-B637-ECF1DC55330B}"/>
              </c:ext>
            </c:extLst>
          </c:dPt>
          <c:dPt>
            <c:idx val="3"/>
            <c:bubble3D val="0"/>
            <c:explosion val="22"/>
            <c:spPr>
              <a:solidFill>
                <a:schemeClr val="accent6">
                  <a:lumMod val="60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7-2898-4B70-B637-ECF1DC55330B}"/>
              </c:ext>
            </c:extLst>
          </c:dPt>
          <c:dLbls>
            <c:spPr>
              <a:pattFill prst="pct75">
                <a:fgClr>
                  <a:schemeClr val="dk1">
                    <a:lumMod val="75000"/>
                    <a:lumOff val="25000"/>
                  </a:schemeClr>
                </a:fgClr>
                <a:bgClr>
                  <a:schemeClr val="dk1">
                    <a:lumMod val="65000"/>
                    <a:lumOff val="35000"/>
                  </a:scheme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33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hu-HU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Munka1!$A$2:$A$5</c:f>
              <c:strCache>
                <c:ptCount val="4"/>
                <c:pt idx="0">
                  <c:v>Backend-oldali fejlesztés</c:v>
                </c:pt>
                <c:pt idx="1">
                  <c:v>Frontend-oldali fejlesztés</c:v>
                </c:pt>
                <c:pt idx="2">
                  <c:v>Dokumentáció és tesztelés</c:v>
                </c:pt>
                <c:pt idx="3">
                  <c:v>Adatbázis fejlesztés</c:v>
                </c:pt>
              </c:strCache>
            </c:strRef>
          </c:cat>
          <c:val>
            <c:numRef>
              <c:f>Munka1!$B$2:$B$5</c:f>
              <c:numCache>
                <c:formatCode>General</c:formatCode>
                <c:ptCount val="4"/>
                <c:pt idx="0">
                  <c:v>3</c:v>
                </c:pt>
                <c:pt idx="1">
                  <c:v>4</c:v>
                </c:pt>
                <c:pt idx="2">
                  <c:v>2</c:v>
                </c:pt>
                <c:pt idx="3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F02-46E9-AF62-98BC8693E801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71193094813013602"/>
          <c:y val="6.1005926679624484E-2"/>
          <c:w val="0.28806914520886562"/>
          <c:h val="0.87880412338758418"/>
        </c:manualLayout>
      </c:layout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hu-H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solidFill>
        <a:schemeClr val="bg1"/>
      </a:solidFill>
      <a:round/>
    </a:ln>
    <a:effectLst/>
  </c:spPr>
  <c:txPr>
    <a:bodyPr/>
    <a:lstStyle/>
    <a:p>
      <a:pPr>
        <a:defRPr/>
      </a:pPr>
      <a:endParaRPr lang="hu-H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64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D4C3F6-1FED-4F79-920F-9A0117B782A6}" type="datetimeFigureOut">
              <a:rPr lang="hu-HU" smtClean="0"/>
              <a:t>2025. 04. 08.</a:t>
            </a:fld>
            <a:endParaRPr lang="hu-HU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u-HU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937EEB-386D-45A9-899C-285639AE56BC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7566183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937EEB-386D-45A9-899C-285639AE56BC}" type="slidenum">
              <a:rPr lang="hu-HU" smtClean="0"/>
              <a:t>1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1973218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937EEB-386D-45A9-899C-285639AE56BC}" type="slidenum">
              <a:rPr lang="hu-HU" smtClean="0"/>
              <a:t>4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9953584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937EEB-386D-45A9-899C-285639AE56BC}" type="slidenum">
              <a:rPr lang="hu-HU" smtClean="0"/>
              <a:t>6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2686467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937EEB-386D-45A9-899C-285639AE56BC}" type="slidenum">
              <a:rPr lang="hu-HU" smtClean="0"/>
              <a:t>7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2937232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937EEB-386D-45A9-899C-285639AE56BC}" type="slidenum">
              <a:rPr lang="hu-HU" smtClean="0"/>
              <a:t>8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4082978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937EEB-386D-45A9-899C-285639AE56BC}" type="slidenum">
              <a:rPr lang="hu-HU" smtClean="0"/>
              <a:t>11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5225625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937EEB-386D-45A9-899C-285639AE56BC}" type="slidenum">
              <a:rPr lang="hu-HU" smtClean="0"/>
              <a:t>14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1568473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5BA6B-1CFA-4380-9A44-37CCE4E89026}" type="datetimeFigureOut">
              <a:rPr lang="hu-HU" smtClean="0"/>
              <a:t>2025. 04. 08.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B74FF-8C0A-4B95-A172-E7ED26775DC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410835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ím és képaláír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5BA6B-1CFA-4380-9A44-37CCE4E89026}" type="datetimeFigureOut">
              <a:rPr lang="hu-HU" smtClean="0"/>
              <a:t>2025. 04. 08.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B74FF-8C0A-4B95-A172-E7ED26775DC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7016314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dézet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5BA6B-1CFA-4380-9A44-37CCE4E89026}" type="datetimeFigureOut">
              <a:rPr lang="hu-HU" smtClean="0"/>
              <a:t>2025. 04. 08.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B74FF-8C0A-4B95-A172-E7ED26775DCA}" type="slidenum">
              <a:rPr lang="hu-HU" smtClean="0"/>
              <a:t>‹#›</a:t>
            </a:fld>
            <a:endParaRPr lang="hu-HU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230856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5BA6B-1CFA-4380-9A44-37CCE4E89026}" type="datetimeFigureOut">
              <a:rPr lang="hu-HU" smtClean="0"/>
              <a:t>2025. 04. 08.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B74FF-8C0A-4B95-A172-E7ED26775DC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44196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 idéze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5BA6B-1CFA-4380-9A44-37CCE4E89026}" type="datetimeFigureOut">
              <a:rPr lang="hu-HU" smtClean="0"/>
              <a:t>2025. 04. 08.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B74FF-8C0A-4B95-A172-E7ED26775DCA}" type="slidenum">
              <a:rPr lang="hu-HU" smtClean="0"/>
              <a:t>‹#›</a:t>
            </a:fld>
            <a:endParaRPr lang="hu-HU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846321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gaz vagy ham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5BA6B-1CFA-4380-9A44-37CCE4E89026}" type="datetimeFigureOut">
              <a:rPr lang="hu-HU" smtClean="0"/>
              <a:t>2025. 04. 08.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B74FF-8C0A-4B95-A172-E7ED26775DC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2495916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5BA6B-1CFA-4380-9A44-37CCE4E89026}" type="datetimeFigureOut">
              <a:rPr lang="hu-HU" smtClean="0"/>
              <a:t>2025. 04. 08.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B74FF-8C0A-4B95-A172-E7ED26775DC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8957327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5BA6B-1CFA-4380-9A44-37CCE4E89026}" type="datetimeFigureOut">
              <a:rPr lang="hu-HU" smtClean="0"/>
              <a:t>2025. 04. 08.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B74FF-8C0A-4B95-A172-E7ED26775DC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4691437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5BA6B-1CFA-4380-9A44-37CCE4E89026}" type="datetimeFigureOut">
              <a:rPr lang="hu-HU" smtClean="0"/>
              <a:t>2025. 04. 08.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B74FF-8C0A-4B95-A172-E7ED26775DC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4180756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5BA6B-1CFA-4380-9A44-37CCE4E89026}" type="datetimeFigureOut">
              <a:rPr lang="hu-HU" smtClean="0"/>
              <a:t>2025. 04. 08.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B74FF-8C0A-4B95-A172-E7ED26775DC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425579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5BA6B-1CFA-4380-9A44-37CCE4E89026}" type="datetimeFigureOut">
              <a:rPr lang="hu-HU" smtClean="0"/>
              <a:t>2025. 04. 08.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B74FF-8C0A-4B95-A172-E7ED26775DC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770102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5BA6B-1CFA-4380-9A44-37CCE4E89026}" type="datetimeFigureOut">
              <a:rPr lang="hu-HU" smtClean="0"/>
              <a:t>2025. 04. 08.</a:t>
            </a:fld>
            <a:endParaRPr lang="hu-H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B74FF-8C0A-4B95-A172-E7ED26775DC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0478146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5BA6B-1CFA-4380-9A44-37CCE4E89026}" type="datetimeFigureOut">
              <a:rPr lang="hu-HU" smtClean="0"/>
              <a:t>2025. 04. 08.</a:t>
            </a:fld>
            <a:endParaRPr lang="hu-H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B74FF-8C0A-4B95-A172-E7ED26775DC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7979059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5BA6B-1CFA-4380-9A44-37CCE4E89026}" type="datetimeFigureOut">
              <a:rPr lang="hu-HU" smtClean="0"/>
              <a:t>2025. 04. 08.</a:t>
            </a:fld>
            <a:endParaRPr lang="hu-H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B74FF-8C0A-4B95-A172-E7ED26775DC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6935088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5BA6B-1CFA-4380-9A44-37CCE4E89026}" type="datetimeFigureOut">
              <a:rPr lang="hu-HU" smtClean="0"/>
              <a:t>2025. 04. 08.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B74FF-8C0A-4B95-A172-E7ED26775DC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792149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5BA6B-1CFA-4380-9A44-37CCE4E89026}" type="datetimeFigureOut">
              <a:rPr lang="hu-HU" smtClean="0"/>
              <a:t>2025. 04. 08.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B74FF-8C0A-4B95-A172-E7ED26775DC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7383505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05BA6B-1CFA-4380-9A44-37CCE4E89026}" type="datetimeFigureOut">
              <a:rPr lang="hu-HU" smtClean="0"/>
              <a:t>2025. 04. 08.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8EBB74FF-8C0A-4B95-A172-E7ED26775DC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6129085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cs.stripe.com/keys" TargetMode="Externa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hyperlink" Target="https://www.airbnb.hu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inimalist house modern icon logo design Vector Image">
            <a:extLst>
              <a:ext uri="{FF2B5EF4-FFF2-40B4-BE49-F238E27FC236}">
                <a16:creationId xmlns:a16="http://schemas.microsoft.com/office/drawing/2014/main" id="{831540A7-7EEB-4D96-B280-0E8C9F3216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54" t="13728" r="13783" b="23400"/>
          <a:stretch/>
        </p:blipFill>
        <p:spPr bwMode="auto">
          <a:xfrm flipH="1">
            <a:off x="1215736" y="1034056"/>
            <a:ext cx="2426836" cy="2448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ím 4">
            <a:extLst>
              <a:ext uri="{FF2B5EF4-FFF2-40B4-BE49-F238E27FC236}">
                <a16:creationId xmlns:a16="http://schemas.microsoft.com/office/drawing/2014/main" id="{E080E2CD-2C2B-49E0-B561-14FDD0ED6B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61654" y="2605849"/>
            <a:ext cx="7766936" cy="1646302"/>
          </a:xfrm>
        </p:spPr>
        <p:txBody>
          <a:bodyPr/>
          <a:lstStyle/>
          <a:p>
            <a:pPr algn="ctr"/>
            <a:r>
              <a:rPr lang="hu-HU" sz="8800" b="1" dirty="0" err="1">
                <a:solidFill>
                  <a:schemeClr val="tx1"/>
                </a:solidFill>
                <a:latin typeface="MS UI Gothic" panose="020B0600070205080204" pitchFamily="34" charset="-128"/>
                <a:ea typeface="MS UI Gothic" panose="020B0600070205080204" pitchFamily="34" charset="-128"/>
              </a:rPr>
              <a:t>R</a:t>
            </a:r>
            <a:r>
              <a:rPr lang="hu-HU" sz="8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S UI Gothic" panose="020B0600070205080204" pitchFamily="34" charset="-128"/>
                <a:ea typeface="MS UI Gothic" panose="020B0600070205080204" pitchFamily="34" charset="-128"/>
              </a:rPr>
              <a:t>e</a:t>
            </a:r>
            <a:r>
              <a:rPr lang="hu-HU" sz="8800" b="1" dirty="0" err="1">
                <a:solidFill>
                  <a:schemeClr val="tx1"/>
                </a:solidFill>
                <a:latin typeface="MS UI Gothic" panose="020B0600070205080204" pitchFamily="34" charset="-128"/>
                <a:ea typeface="MS UI Gothic" panose="020B0600070205080204" pitchFamily="34" charset="-128"/>
              </a:rPr>
              <a:t>Z</a:t>
            </a:r>
            <a:r>
              <a:rPr lang="hu-HU" sz="8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S UI Gothic" panose="020B0600070205080204" pitchFamily="34" charset="-128"/>
                <a:ea typeface="MS UI Gothic" panose="020B0600070205080204" pitchFamily="34" charset="-128"/>
              </a:rPr>
              <a:t>so</a:t>
            </a:r>
            <a:r>
              <a:rPr lang="hu-HU" sz="8800" b="1" dirty="0" err="1">
                <a:solidFill>
                  <a:schemeClr val="tx1"/>
                </a:solidFill>
                <a:latin typeface="MS UI Gothic" panose="020B0600070205080204" pitchFamily="34" charset="-128"/>
                <a:ea typeface="MS UI Gothic" panose="020B0600070205080204" pitchFamily="34" charset="-128"/>
              </a:rPr>
              <a:t>B</a:t>
            </a:r>
            <a:r>
              <a:rPr lang="hu-HU" sz="8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S UI Gothic" panose="020B0600070205080204" pitchFamily="34" charset="-128"/>
                <a:ea typeface="MS UI Gothic" panose="020B0600070205080204" pitchFamily="34" charset="-128"/>
              </a:rPr>
              <a:t>a</a:t>
            </a:r>
            <a:br>
              <a:rPr lang="hu-HU" dirty="0">
                <a:latin typeface="MS UI Gothic" panose="020B0600070205080204" pitchFamily="34" charset="-128"/>
                <a:ea typeface="MS UI Gothic" panose="020B0600070205080204" pitchFamily="34" charset="-128"/>
              </a:rPr>
            </a:br>
            <a:r>
              <a:rPr lang="hu-HU" dirty="0">
                <a:solidFill>
                  <a:schemeClr val="tx1">
                    <a:lumMod val="85000"/>
                    <a:lumOff val="15000"/>
                  </a:schemeClr>
                </a:solidFill>
                <a:latin typeface="MS UI Gothic" panose="020B0600070205080204" pitchFamily="34" charset="-128"/>
                <a:ea typeface="MS UI Gothic" panose="020B0600070205080204" pitchFamily="34" charset="-128"/>
              </a:rPr>
              <a:t>Szálláskereső weboldal</a:t>
            </a:r>
          </a:p>
        </p:txBody>
      </p:sp>
      <p:sp>
        <p:nvSpPr>
          <p:cNvPr id="3" name="Téglalap 2">
            <a:extLst>
              <a:ext uri="{FF2B5EF4-FFF2-40B4-BE49-F238E27FC236}">
                <a16:creationId xmlns:a16="http://schemas.microsoft.com/office/drawing/2014/main" id="{9052415A-B9FE-48E7-BA1C-5CBEF144A4F6}"/>
              </a:ext>
            </a:extLst>
          </p:cNvPr>
          <p:cNvSpPr/>
          <p:nvPr/>
        </p:nvSpPr>
        <p:spPr>
          <a:xfrm>
            <a:off x="976745" y="5975222"/>
            <a:ext cx="801831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u-HU" sz="2000" dirty="0">
                <a:solidFill>
                  <a:srgbClr val="313B62"/>
                </a:solidFill>
                <a:latin typeface="MS UI Gothic" panose="020B0600070205080204" pitchFamily="34" charset="-128"/>
                <a:ea typeface="MS UI Gothic" panose="020B0600070205080204" pitchFamily="34" charset="-128"/>
              </a:rPr>
              <a:t>SZBI Szeged 2025, </a:t>
            </a:r>
            <a:r>
              <a:rPr lang="hu-HU" sz="2000" b="1" dirty="0" err="1">
                <a:solidFill>
                  <a:srgbClr val="313B62"/>
                </a:solidFill>
                <a:latin typeface="MS UI Gothic" panose="020B0600070205080204" pitchFamily="34" charset="-128"/>
                <a:ea typeface="MS UI Gothic" panose="020B0600070205080204" pitchFamily="34" charset="-128"/>
              </a:rPr>
              <a:t>Rekötye</a:t>
            </a:r>
            <a:r>
              <a:rPr lang="hu-HU" sz="2000" b="1" dirty="0">
                <a:solidFill>
                  <a:srgbClr val="313B62"/>
                </a:solidFill>
                <a:latin typeface="MS UI Gothic" panose="020B0600070205080204" pitchFamily="34" charset="-128"/>
                <a:ea typeface="MS UI Gothic" panose="020B0600070205080204" pitchFamily="34" charset="-128"/>
              </a:rPr>
              <a:t> Ádám </a:t>
            </a:r>
            <a:r>
              <a:rPr lang="hu-HU" sz="2000" dirty="0">
                <a:solidFill>
                  <a:srgbClr val="313B62"/>
                </a:solidFill>
                <a:latin typeface="MS UI Gothic" panose="020B0600070205080204" pitchFamily="34" charset="-128"/>
                <a:ea typeface="MS UI Gothic" panose="020B0600070205080204" pitchFamily="34" charset="-128"/>
              </a:rPr>
              <a:t>| </a:t>
            </a:r>
            <a:r>
              <a:rPr lang="hu-HU" sz="2000" b="1" dirty="0">
                <a:solidFill>
                  <a:srgbClr val="313B62"/>
                </a:solidFill>
                <a:latin typeface="MS UI Gothic" panose="020B0600070205080204" pitchFamily="34" charset="-128"/>
                <a:ea typeface="MS UI Gothic" panose="020B0600070205080204" pitchFamily="34" charset="-128"/>
              </a:rPr>
              <a:t>Masa Zsolt </a:t>
            </a:r>
            <a:r>
              <a:rPr lang="hu-HU" sz="2000" dirty="0">
                <a:solidFill>
                  <a:srgbClr val="313B62"/>
                </a:solidFill>
                <a:latin typeface="MS UI Gothic" panose="020B0600070205080204" pitchFamily="34" charset="-128"/>
                <a:ea typeface="MS UI Gothic" panose="020B0600070205080204" pitchFamily="34" charset="-128"/>
              </a:rPr>
              <a:t>| </a:t>
            </a:r>
            <a:r>
              <a:rPr lang="hu-HU" sz="2000" b="1" dirty="0">
                <a:solidFill>
                  <a:srgbClr val="313B62"/>
                </a:solidFill>
                <a:latin typeface="MS UI Gothic" panose="020B0600070205080204" pitchFamily="34" charset="-128"/>
                <a:ea typeface="MS UI Gothic" panose="020B0600070205080204" pitchFamily="34" charset="-128"/>
              </a:rPr>
              <a:t>Kiss Balázs</a:t>
            </a: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CD6153D5-7E40-4CDB-B6DC-2D5CE7C6A140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561" y="5948309"/>
            <a:ext cx="490184" cy="492443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églalap 5">
            <a:extLst>
              <a:ext uri="{FF2B5EF4-FFF2-40B4-BE49-F238E27FC236}">
                <a16:creationId xmlns:a16="http://schemas.microsoft.com/office/drawing/2014/main" id="{9C4D45BB-5303-47D6-929C-8DF1CF4A19FF}"/>
              </a:ext>
            </a:extLst>
          </p:cNvPr>
          <p:cNvSpPr/>
          <p:nvPr/>
        </p:nvSpPr>
        <p:spPr>
          <a:xfrm>
            <a:off x="3642572" y="4148113"/>
            <a:ext cx="34050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dirty="0">
                <a:solidFill>
                  <a:schemeClr val="bg1"/>
                </a:solidFill>
                <a:highlight>
                  <a:srgbClr val="000000"/>
                </a:highlight>
              </a:rPr>
              <a:t>Szoftverfejlesztés és -tesztelés</a:t>
            </a:r>
          </a:p>
        </p:txBody>
      </p:sp>
      <p:sp>
        <p:nvSpPr>
          <p:cNvPr id="9" name="Téglalap 8">
            <a:extLst>
              <a:ext uri="{FF2B5EF4-FFF2-40B4-BE49-F238E27FC236}">
                <a16:creationId xmlns:a16="http://schemas.microsoft.com/office/drawing/2014/main" id="{2A37A2E0-12E0-4039-A83B-4BFE7ED5AA77}"/>
              </a:ext>
            </a:extLst>
          </p:cNvPr>
          <p:cNvSpPr/>
          <p:nvPr/>
        </p:nvSpPr>
        <p:spPr>
          <a:xfrm>
            <a:off x="1882825" y="6263442"/>
            <a:ext cx="128112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u-HU" sz="1200" dirty="0"/>
              <a:t>506131203</a:t>
            </a:r>
          </a:p>
        </p:txBody>
      </p:sp>
      <p:sp>
        <p:nvSpPr>
          <p:cNvPr id="14" name="Szövegdoboz 13">
            <a:extLst>
              <a:ext uri="{FF2B5EF4-FFF2-40B4-BE49-F238E27FC236}">
                <a16:creationId xmlns:a16="http://schemas.microsoft.com/office/drawing/2014/main" id="{714C1A18-0F73-40FE-AC8C-F8978883A8C5}"/>
              </a:ext>
            </a:extLst>
          </p:cNvPr>
          <p:cNvSpPr txBox="1"/>
          <p:nvPr/>
        </p:nvSpPr>
        <p:spPr>
          <a:xfrm>
            <a:off x="977460" y="6448108"/>
            <a:ext cx="511854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800" dirty="0"/>
              <a:t>Készült a Szegedi Szent Benedek Technikum és Gimnázium Szegedi Tagintézmény 2025-ös tanéve során</a:t>
            </a:r>
          </a:p>
          <a:p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Szövegdoboz 14">
            <a:extLst>
              <a:ext uri="{FF2B5EF4-FFF2-40B4-BE49-F238E27FC236}">
                <a16:creationId xmlns:a16="http://schemas.microsoft.com/office/drawing/2014/main" id="{CC22B588-8458-4629-B2F3-672615B4B4F1}"/>
              </a:ext>
            </a:extLst>
          </p:cNvPr>
          <p:cNvSpPr txBox="1"/>
          <p:nvPr/>
        </p:nvSpPr>
        <p:spPr>
          <a:xfrm>
            <a:off x="977460" y="6294220"/>
            <a:ext cx="511854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800" dirty="0"/>
              <a:t>Szakmai azonosító :</a:t>
            </a:r>
          </a:p>
          <a:p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95881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1F4B904-AC58-480A-B6E6-928C912DB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hu-HU" dirty="0"/>
              <a:t>Fontosabb funkciók: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2BF94AF0-77F1-4C34-92E6-1D6C3BD24D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397190"/>
            <a:ext cx="8596668" cy="3880773"/>
          </a:xfrm>
        </p:spPr>
        <p:txBody>
          <a:bodyPr/>
          <a:lstStyle/>
          <a:p>
            <a:pPr marL="0" indent="0">
              <a:buNone/>
            </a:pPr>
            <a:r>
              <a:rPr lang="hu-HU" dirty="0"/>
              <a:t>● Felhasználói regisztráció és bejelentkezés</a:t>
            </a:r>
          </a:p>
          <a:p>
            <a:pPr marL="0" indent="0">
              <a:buNone/>
            </a:pPr>
            <a:r>
              <a:rPr lang="hu-HU" dirty="0"/>
              <a:t>● Biztonságos adattárolás</a:t>
            </a:r>
          </a:p>
          <a:p>
            <a:pPr marL="0" indent="0">
              <a:buNone/>
            </a:pPr>
            <a:r>
              <a:rPr lang="hu-HU" dirty="0"/>
              <a:t>● Elérhető szállások kényelmes böngészése</a:t>
            </a:r>
          </a:p>
          <a:p>
            <a:pPr marL="0" indent="0">
              <a:buNone/>
            </a:pPr>
            <a:r>
              <a:rPr lang="hu-HU" sz="3200" dirty="0"/>
              <a:t>●</a:t>
            </a:r>
            <a:r>
              <a:rPr lang="hu-HU" dirty="0"/>
              <a:t> </a:t>
            </a:r>
            <a:r>
              <a:rPr lang="hu-HU" sz="2800" b="1" dirty="0">
                <a:solidFill>
                  <a:schemeClr val="tx1"/>
                </a:solidFill>
              </a:rPr>
              <a:t>Egyszerű foglalási folyamat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6E874808-F1A9-4F31-9E9D-3D6B8F4359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695" y="3429000"/>
            <a:ext cx="4550397" cy="2916847"/>
          </a:xfrm>
          <a:prstGeom prst="rect">
            <a:avLst/>
          </a:prstGeom>
        </p:spPr>
      </p:pic>
      <p:sp>
        <p:nvSpPr>
          <p:cNvPr id="6" name="Téglalap 5">
            <a:extLst>
              <a:ext uri="{FF2B5EF4-FFF2-40B4-BE49-F238E27FC236}">
                <a16:creationId xmlns:a16="http://schemas.microsoft.com/office/drawing/2014/main" id="{76D15F89-A193-4D14-9C0F-579089C016AC}"/>
              </a:ext>
            </a:extLst>
          </p:cNvPr>
          <p:cNvSpPr/>
          <p:nvPr/>
        </p:nvSpPr>
        <p:spPr>
          <a:xfrm>
            <a:off x="6305552" y="2195543"/>
            <a:ext cx="33121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dirty="0"/>
              <a:t>Dátum/időtartam kiválasztása</a:t>
            </a:r>
          </a:p>
        </p:txBody>
      </p:sp>
      <p:sp>
        <p:nvSpPr>
          <p:cNvPr id="7" name="Téglalap 6">
            <a:extLst>
              <a:ext uri="{FF2B5EF4-FFF2-40B4-BE49-F238E27FC236}">
                <a16:creationId xmlns:a16="http://schemas.microsoft.com/office/drawing/2014/main" id="{3B7DA321-C0A9-45DF-9D3A-159BEEA16549}"/>
              </a:ext>
            </a:extLst>
          </p:cNvPr>
          <p:cNvSpPr/>
          <p:nvPr/>
        </p:nvSpPr>
        <p:spPr>
          <a:xfrm>
            <a:off x="6873190" y="3894943"/>
            <a:ext cx="21820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dirty="0"/>
              <a:t>Szállás kiválasztása</a:t>
            </a:r>
          </a:p>
        </p:txBody>
      </p:sp>
      <p:sp>
        <p:nvSpPr>
          <p:cNvPr id="8" name="Téglalap 7">
            <a:extLst>
              <a:ext uri="{FF2B5EF4-FFF2-40B4-BE49-F238E27FC236}">
                <a16:creationId xmlns:a16="http://schemas.microsoft.com/office/drawing/2014/main" id="{A0BD6900-94BA-4845-815A-2205D0770CA1}"/>
              </a:ext>
            </a:extLst>
          </p:cNvPr>
          <p:cNvSpPr/>
          <p:nvPr/>
        </p:nvSpPr>
        <p:spPr>
          <a:xfrm>
            <a:off x="6554507" y="3082192"/>
            <a:ext cx="26901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dirty="0"/>
              <a:t>Szolgáltatások igénylésé</a:t>
            </a:r>
          </a:p>
        </p:txBody>
      </p:sp>
      <p:sp>
        <p:nvSpPr>
          <p:cNvPr id="9" name="Téglalap 8">
            <a:extLst>
              <a:ext uri="{FF2B5EF4-FFF2-40B4-BE49-F238E27FC236}">
                <a16:creationId xmlns:a16="http://schemas.microsoft.com/office/drawing/2014/main" id="{7A35FE51-530D-4F37-AB41-979AD95A7EBC}"/>
              </a:ext>
            </a:extLst>
          </p:cNvPr>
          <p:cNvSpPr/>
          <p:nvPr/>
        </p:nvSpPr>
        <p:spPr>
          <a:xfrm>
            <a:off x="7500905" y="4643487"/>
            <a:ext cx="9188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dirty="0"/>
              <a:t>Fizetés</a:t>
            </a:r>
          </a:p>
        </p:txBody>
      </p:sp>
      <p:cxnSp>
        <p:nvCxnSpPr>
          <p:cNvPr id="11" name="Egyenes összekötő nyíllal 10">
            <a:extLst>
              <a:ext uri="{FF2B5EF4-FFF2-40B4-BE49-F238E27FC236}">
                <a16:creationId xmlns:a16="http://schemas.microsoft.com/office/drawing/2014/main" id="{C9121E41-77B2-42B1-9DB6-8DB0C201F809}"/>
              </a:ext>
            </a:extLst>
          </p:cNvPr>
          <p:cNvCxnSpPr>
            <a:cxnSpLocks/>
          </p:cNvCxnSpPr>
          <p:nvPr/>
        </p:nvCxnSpPr>
        <p:spPr>
          <a:xfrm>
            <a:off x="7961613" y="2462053"/>
            <a:ext cx="0" cy="2667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Egyenes összekötő nyíllal 12">
            <a:extLst>
              <a:ext uri="{FF2B5EF4-FFF2-40B4-BE49-F238E27FC236}">
                <a16:creationId xmlns:a16="http://schemas.microsoft.com/office/drawing/2014/main" id="{3179026C-8A44-4255-8665-5EDB19040D39}"/>
              </a:ext>
            </a:extLst>
          </p:cNvPr>
          <p:cNvCxnSpPr>
            <a:cxnSpLocks/>
          </p:cNvCxnSpPr>
          <p:nvPr/>
        </p:nvCxnSpPr>
        <p:spPr>
          <a:xfrm>
            <a:off x="7962903" y="3353455"/>
            <a:ext cx="0" cy="2667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gyenes összekötő nyíllal 13">
            <a:extLst>
              <a:ext uri="{FF2B5EF4-FFF2-40B4-BE49-F238E27FC236}">
                <a16:creationId xmlns:a16="http://schemas.microsoft.com/office/drawing/2014/main" id="{DD1996A6-C86E-482D-8993-FE4EDEC0B7C5}"/>
              </a:ext>
            </a:extLst>
          </p:cNvPr>
          <p:cNvCxnSpPr>
            <a:cxnSpLocks/>
          </p:cNvCxnSpPr>
          <p:nvPr/>
        </p:nvCxnSpPr>
        <p:spPr>
          <a:xfrm>
            <a:off x="7962906" y="4161453"/>
            <a:ext cx="0" cy="2667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26385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zövegdoboz 3">
            <a:extLst>
              <a:ext uri="{FF2B5EF4-FFF2-40B4-BE49-F238E27FC236}">
                <a16:creationId xmlns:a16="http://schemas.microsoft.com/office/drawing/2014/main" id="{10DABED1-E6F3-4265-A4BB-A896E069A8D2}"/>
              </a:ext>
            </a:extLst>
          </p:cNvPr>
          <p:cNvSpPr txBox="1"/>
          <p:nvPr/>
        </p:nvSpPr>
        <p:spPr>
          <a:xfrm>
            <a:off x="2283701" y="267485"/>
            <a:ext cx="3378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Fizetés a </a:t>
            </a:r>
          </a:p>
        </p:txBody>
      </p:sp>
      <p:sp>
        <p:nvSpPr>
          <p:cNvPr id="8" name="Cím 1">
            <a:extLst>
              <a:ext uri="{FF2B5EF4-FFF2-40B4-BE49-F238E27FC236}">
                <a16:creationId xmlns:a16="http://schemas.microsoft.com/office/drawing/2014/main" id="{B566303D-44B8-49AC-8FAA-C90BEEE9456B}"/>
              </a:ext>
            </a:extLst>
          </p:cNvPr>
          <p:cNvSpPr txBox="1">
            <a:spLocks/>
          </p:cNvSpPr>
          <p:nvPr/>
        </p:nvSpPr>
        <p:spPr>
          <a:xfrm>
            <a:off x="2497725" y="416869"/>
            <a:ext cx="7766936" cy="164630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br>
              <a:rPr lang="hu-HU" b="1" i="1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hu-H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2" descr="Mi is az a Stripe? Tudj meg mindent róla - ByTech">
            <a:extLst>
              <a:ext uri="{FF2B5EF4-FFF2-40B4-BE49-F238E27FC236}">
                <a16:creationId xmlns:a16="http://schemas.microsoft.com/office/drawing/2014/main" id="{03D01FC7-E671-4C58-AFE3-36AEDBBCF0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3925" y="188697"/>
            <a:ext cx="1455756" cy="605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Kép 2">
            <a:extLst>
              <a:ext uri="{FF2B5EF4-FFF2-40B4-BE49-F238E27FC236}">
                <a16:creationId xmlns:a16="http://schemas.microsoft.com/office/drawing/2014/main" id="{D49C747F-7B04-4E12-9A8B-2B9E09D591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6876" y="4284151"/>
            <a:ext cx="4344006" cy="2019582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E87F0221-9A8C-4796-B07E-54E737C1F8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506" y="1237850"/>
            <a:ext cx="3087769" cy="5112327"/>
          </a:xfrm>
          <a:prstGeom prst="rect">
            <a:avLst/>
          </a:prstGeom>
        </p:spPr>
      </p:pic>
      <p:sp>
        <p:nvSpPr>
          <p:cNvPr id="7" name="Szövegdoboz 6">
            <a:extLst>
              <a:ext uri="{FF2B5EF4-FFF2-40B4-BE49-F238E27FC236}">
                <a16:creationId xmlns:a16="http://schemas.microsoft.com/office/drawing/2014/main" id="{87BC493F-7F9D-4D90-A74F-F832CE737D1C}"/>
              </a:ext>
            </a:extLst>
          </p:cNvPr>
          <p:cNvSpPr txBox="1"/>
          <p:nvPr/>
        </p:nvSpPr>
        <p:spPr>
          <a:xfrm>
            <a:off x="5429681" y="269479"/>
            <a:ext cx="3378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API-</a:t>
            </a:r>
            <a:r>
              <a:rPr lang="hu-HU" sz="28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on</a:t>
            </a:r>
            <a:r>
              <a:rPr lang="hu-HU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keresztül</a:t>
            </a:r>
          </a:p>
        </p:txBody>
      </p:sp>
      <p:sp>
        <p:nvSpPr>
          <p:cNvPr id="6" name="Téglalap 5">
            <a:extLst>
              <a:ext uri="{FF2B5EF4-FFF2-40B4-BE49-F238E27FC236}">
                <a16:creationId xmlns:a16="http://schemas.microsoft.com/office/drawing/2014/main" id="{2AB0B40D-345F-4E5B-AF17-321D12F6EE5B}"/>
              </a:ext>
            </a:extLst>
          </p:cNvPr>
          <p:cNvSpPr/>
          <p:nvPr/>
        </p:nvSpPr>
        <p:spPr>
          <a:xfrm>
            <a:off x="3598275" y="1553756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hu-HU" dirty="0"/>
              <a:t>A </a:t>
            </a:r>
            <a:r>
              <a:rPr lang="hu-HU" b="1" dirty="0" err="1">
                <a:solidFill>
                  <a:srgbClr val="635BFF"/>
                </a:solidFill>
              </a:rPr>
              <a:t>stripe</a:t>
            </a:r>
            <a:r>
              <a:rPr lang="hu-HU" dirty="0"/>
              <a:t> egy online pénzfeldolgozó platform, amely lehetővé teszi a vállalkozások számára, hogy egyszerűen és biztonságosan kezeljék a fizetéseket az interneten.</a:t>
            </a:r>
          </a:p>
        </p:txBody>
      </p:sp>
      <p:sp>
        <p:nvSpPr>
          <p:cNvPr id="9" name="Téglalap 8">
            <a:extLst>
              <a:ext uri="{FF2B5EF4-FFF2-40B4-BE49-F238E27FC236}">
                <a16:creationId xmlns:a16="http://schemas.microsoft.com/office/drawing/2014/main" id="{9A7F8518-A578-4164-A314-1E6E0CB55486}"/>
              </a:ext>
            </a:extLst>
          </p:cNvPr>
          <p:cNvSpPr/>
          <p:nvPr/>
        </p:nvSpPr>
        <p:spPr>
          <a:xfrm>
            <a:off x="3598275" y="2915341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hu-HU" dirty="0"/>
              <a:t>A szolgáltatás támogatja a különböző típusú tranzakciókat, mint például a bankkártyás fizetéseket, átutalásokat és előfizetéseket, mindezt	rugalmas API-</a:t>
            </a:r>
            <a:r>
              <a:rPr lang="hu-HU" dirty="0" err="1"/>
              <a:t>kon</a:t>
            </a:r>
            <a:r>
              <a:rPr lang="hu-HU" dirty="0"/>
              <a:t> keresztül. </a:t>
            </a:r>
          </a:p>
        </p:txBody>
      </p:sp>
      <p:sp>
        <p:nvSpPr>
          <p:cNvPr id="10" name="Téglalap 9">
            <a:extLst>
              <a:ext uri="{FF2B5EF4-FFF2-40B4-BE49-F238E27FC236}">
                <a16:creationId xmlns:a16="http://schemas.microsoft.com/office/drawing/2014/main" id="{3C6EA9E5-08A5-448D-B175-6E8EE0C5B0CF}"/>
              </a:ext>
            </a:extLst>
          </p:cNvPr>
          <p:cNvSpPr/>
          <p:nvPr/>
        </p:nvSpPr>
        <p:spPr>
          <a:xfrm>
            <a:off x="4175244" y="6256465"/>
            <a:ext cx="32688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dirty="0">
                <a:solidFill>
                  <a:srgbClr val="0070C0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https://docs.stripe.com/keys</a:t>
            </a:r>
            <a:endParaRPr lang="hu-HU" dirty="0">
              <a:solidFill>
                <a:srgbClr val="0070C0"/>
              </a:solidFill>
            </a:endParaRPr>
          </a:p>
        </p:txBody>
      </p:sp>
      <p:sp>
        <p:nvSpPr>
          <p:cNvPr id="13" name="Szövegdoboz 12">
            <a:extLst>
              <a:ext uri="{FF2B5EF4-FFF2-40B4-BE49-F238E27FC236}">
                <a16:creationId xmlns:a16="http://schemas.microsoft.com/office/drawing/2014/main" id="{BB10682D-E182-4247-8572-DAB0E048D6CC}"/>
              </a:ext>
            </a:extLst>
          </p:cNvPr>
          <p:cNvSpPr txBox="1"/>
          <p:nvPr/>
        </p:nvSpPr>
        <p:spPr>
          <a:xfrm>
            <a:off x="202324" y="700037"/>
            <a:ext cx="9705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(Az oldal tesztelés céljából fejlesztői API-t használ. A tranzakciók nem vonnak le pénzt.)</a:t>
            </a:r>
          </a:p>
        </p:txBody>
      </p:sp>
    </p:spTree>
    <p:extLst>
      <p:ext uri="{BB962C8B-B14F-4D97-AF65-F5344CB8AC3E}">
        <p14:creationId xmlns:p14="http://schemas.microsoft.com/office/powerpoint/2010/main" val="38543991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artalom helye 2">
            <a:extLst>
              <a:ext uri="{FF2B5EF4-FFF2-40B4-BE49-F238E27FC236}">
                <a16:creationId xmlns:a16="http://schemas.microsoft.com/office/drawing/2014/main" id="{30E0C818-867B-41B6-97A5-3412615CE0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6555" y="2126422"/>
            <a:ext cx="9467850" cy="43315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hu-HU" dirty="0"/>
              <a:t>A backend és frontend (UI) hibák és </a:t>
            </a:r>
            <a:r>
              <a:rPr lang="hu-HU" dirty="0" err="1"/>
              <a:t>bugok</a:t>
            </a:r>
            <a:r>
              <a:rPr lang="hu-HU" dirty="0"/>
              <a:t> keresése elengedhetetlen a rendszer stabilitásának, biztonságának és teljesítményének megőrzéséhez.</a:t>
            </a:r>
            <a:br>
              <a:rPr lang="hu-HU" dirty="0"/>
            </a:br>
            <a:br>
              <a:rPr lang="hu-HU" dirty="0"/>
            </a:br>
            <a:br>
              <a:rPr lang="hu-HU" dirty="0"/>
            </a:br>
            <a:br>
              <a:rPr lang="hu-HU" dirty="0"/>
            </a:br>
            <a:br>
              <a:rPr lang="hu-HU" dirty="0"/>
            </a:br>
            <a:br>
              <a:rPr lang="hu-HU" dirty="0"/>
            </a:br>
            <a:br>
              <a:rPr lang="hu-HU" dirty="0"/>
            </a:br>
            <a:br>
              <a:rPr lang="hu-HU" dirty="0"/>
            </a:br>
            <a:br>
              <a:rPr lang="hu-HU" dirty="0"/>
            </a:br>
            <a:br>
              <a:rPr lang="hu-HU" dirty="0"/>
            </a:br>
            <a:br>
              <a:rPr lang="hu-HU" dirty="0"/>
            </a:br>
            <a:br>
              <a:rPr lang="hu-HU" dirty="0"/>
            </a:br>
            <a:r>
              <a:rPr lang="hu-HU" dirty="0"/>
              <a:t>Ezen kívül segít a felhasználói élmény javításában, a költségek csökkentésében, és a rendszer skálázhatóságának biztosításában.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516A4D6E-5B92-405C-B700-E36DFA9737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0624" y="1171962"/>
            <a:ext cx="4796604" cy="868735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95BBCDF7-A6E8-4A4E-A119-7C8FF3E005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3576" y="1168701"/>
            <a:ext cx="2977048" cy="871996"/>
          </a:xfrm>
          <a:prstGeom prst="rect">
            <a:avLst/>
          </a:prstGeom>
        </p:spPr>
      </p:pic>
      <p:sp>
        <p:nvSpPr>
          <p:cNvPr id="9" name="Cím 1">
            <a:extLst>
              <a:ext uri="{FF2B5EF4-FFF2-40B4-BE49-F238E27FC236}">
                <a16:creationId xmlns:a16="http://schemas.microsoft.com/office/drawing/2014/main" id="{9D7FE7DF-971D-45E1-A056-DEF6E00A3A63}"/>
              </a:ext>
            </a:extLst>
          </p:cNvPr>
          <p:cNvSpPr txBox="1">
            <a:spLocks/>
          </p:cNvSpPr>
          <p:nvPr/>
        </p:nvSpPr>
        <p:spPr>
          <a:xfrm>
            <a:off x="1402711" y="-128852"/>
            <a:ext cx="7766936" cy="164630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hu-HU" sz="5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S UI Gothic" panose="020B0600070205080204" pitchFamily="34" charset="-128"/>
                <a:ea typeface="MS UI Gothic" panose="020B0600070205080204" pitchFamily="34" charset="-128"/>
                <a:cs typeface="Arial" panose="020B0604020202020204" pitchFamily="34" charset="0"/>
              </a:rPr>
              <a:t>Tesztelés és hibahárítás</a:t>
            </a:r>
            <a:br>
              <a:rPr lang="hu-HU" b="1" i="1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hu-H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Szövegdoboz 9">
            <a:extLst>
              <a:ext uri="{FF2B5EF4-FFF2-40B4-BE49-F238E27FC236}">
                <a16:creationId xmlns:a16="http://schemas.microsoft.com/office/drawing/2014/main" id="{9AEAB615-5EC8-458D-9E35-EB44D8F94DB8}"/>
              </a:ext>
            </a:extLst>
          </p:cNvPr>
          <p:cNvSpPr txBox="1"/>
          <p:nvPr/>
        </p:nvSpPr>
        <p:spPr>
          <a:xfrm>
            <a:off x="3430890" y="585464"/>
            <a:ext cx="4587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Backend, a stabilitás érdekében.</a:t>
            </a:r>
          </a:p>
        </p:txBody>
      </p:sp>
      <p:pic>
        <p:nvPicPr>
          <p:cNvPr id="8" name="Kép 7">
            <a:extLst>
              <a:ext uri="{FF2B5EF4-FFF2-40B4-BE49-F238E27FC236}">
                <a16:creationId xmlns:a16="http://schemas.microsoft.com/office/drawing/2014/main" id="{3A4E2F54-2377-4A57-A457-F8A2FD6D0E80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2628197" y="2898491"/>
            <a:ext cx="5315964" cy="2640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9849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ím 1">
            <a:extLst>
              <a:ext uri="{FF2B5EF4-FFF2-40B4-BE49-F238E27FC236}">
                <a16:creationId xmlns:a16="http://schemas.microsoft.com/office/drawing/2014/main" id="{9D7FE7DF-971D-45E1-A056-DEF6E00A3A63}"/>
              </a:ext>
            </a:extLst>
          </p:cNvPr>
          <p:cNvSpPr txBox="1">
            <a:spLocks/>
          </p:cNvSpPr>
          <p:nvPr/>
        </p:nvSpPr>
        <p:spPr>
          <a:xfrm>
            <a:off x="2212532" y="-128852"/>
            <a:ext cx="7766936" cy="164630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hu-HU" sz="5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S UI Gothic" panose="020B0600070205080204" pitchFamily="34" charset="-128"/>
                <a:ea typeface="MS UI Gothic" panose="020B0600070205080204" pitchFamily="34" charset="-128"/>
                <a:cs typeface="Arial" panose="020B0604020202020204" pitchFamily="34" charset="0"/>
              </a:rPr>
              <a:t>Mobil kompatibilitás</a:t>
            </a:r>
            <a:br>
              <a:rPr lang="hu-HU" b="1" i="1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hu-H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Szövegdoboz 9">
            <a:extLst>
              <a:ext uri="{FF2B5EF4-FFF2-40B4-BE49-F238E27FC236}">
                <a16:creationId xmlns:a16="http://schemas.microsoft.com/office/drawing/2014/main" id="{9AEAB615-5EC8-458D-9E35-EB44D8F94DB8}"/>
              </a:ext>
            </a:extLst>
          </p:cNvPr>
          <p:cNvSpPr txBox="1"/>
          <p:nvPr/>
        </p:nvSpPr>
        <p:spPr>
          <a:xfrm>
            <a:off x="3430890" y="585464"/>
            <a:ext cx="4587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Reszponzívitás</a:t>
            </a: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minden készüléken</a:t>
            </a:r>
          </a:p>
        </p:txBody>
      </p:sp>
      <p:pic>
        <p:nvPicPr>
          <p:cNvPr id="8" name="Kép 7">
            <a:extLst>
              <a:ext uri="{FF2B5EF4-FFF2-40B4-BE49-F238E27FC236}">
                <a16:creationId xmlns:a16="http://schemas.microsoft.com/office/drawing/2014/main" id="{2107D598-AE68-474D-9517-CB66341589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2413" y="2124075"/>
            <a:ext cx="2847764" cy="3886200"/>
          </a:xfrm>
          <a:prstGeom prst="rect">
            <a:avLst/>
          </a:prstGeom>
        </p:spPr>
      </p:pic>
      <p:pic>
        <p:nvPicPr>
          <p:cNvPr id="11" name="Kép 10">
            <a:extLst>
              <a:ext uri="{FF2B5EF4-FFF2-40B4-BE49-F238E27FC236}">
                <a16:creationId xmlns:a16="http://schemas.microsoft.com/office/drawing/2014/main" id="{A44FEC99-0C27-4588-914B-149F111A05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7167" y="2134611"/>
            <a:ext cx="2874083" cy="3951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479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zövegdoboz 4">
            <a:extLst>
              <a:ext uri="{FF2B5EF4-FFF2-40B4-BE49-F238E27FC236}">
                <a16:creationId xmlns:a16="http://schemas.microsoft.com/office/drawing/2014/main" id="{FAE37F85-9D52-4D33-A8C7-6B6B8673FBE0}"/>
              </a:ext>
            </a:extLst>
          </p:cNvPr>
          <p:cNvSpPr txBox="1"/>
          <p:nvPr/>
        </p:nvSpPr>
        <p:spPr>
          <a:xfrm>
            <a:off x="2324101" y="1100104"/>
            <a:ext cx="53216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 prezentáció végére szeretnénk egy rövid, de részletes bemutatót tartani a weboldal működéséről ami során szabadon lehet kérdezni! </a:t>
            </a:r>
          </a:p>
        </p:txBody>
      </p:sp>
      <p:sp>
        <p:nvSpPr>
          <p:cNvPr id="8" name="Cím 1">
            <a:extLst>
              <a:ext uri="{FF2B5EF4-FFF2-40B4-BE49-F238E27FC236}">
                <a16:creationId xmlns:a16="http://schemas.microsoft.com/office/drawing/2014/main" id="{B566303D-44B8-49AC-8FAA-C90BEEE9456B}"/>
              </a:ext>
            </a:extLst>
          </p:cNvPr>
          <p:cNvSpPr txBox="1">
            <a:spLocks/>
          </p:cNvSpPr>
          <p:nvPr/>
        </p:nvSpPr>
        <p:spPr>
          <a:xfrm>
            <a:off x="1868987" y="172642"/>
            <a:ext cx="7766936" cy="164630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hu-HU" sz="5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S UI Gothic" panose="020B0600070205080204" pitchFamily="34" charset="-128"/>
                <a:ea typeface="MS UI Gothic" panose="020B0600070205080204" pitchFamily="34" charset="-128"/>
                <a:cs typeface="Arial" panose="020B0604020202020204" pitchFamily="34" charset="0"/>
              </a:rPr>
              <a:t>Weboldal bemutatása</a:t>
            </a:r>
            <a:br>
              <a:rPr lang="hu-HU" b="1" i="1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hu-H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218" name="Picture 2" descr="Man standing with blank whiteboard. Empty banner template">
            <a:extLst>
              <a:ext uri="{FF2B5EF4-FFF2-40B4-BE49-F238E27FC236}">
                <a16:creationId xmlns:a16="http://schemas.microsoft.com/office/drawing/2014/main" id="{856C3E6D-A6BD-491B-B883-6DD62AEFDB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2023434"/>
            <a:ext cx="6366024" cy="4244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Kép 12">
            <a:extLst>
              <a:ext uri="{FF2B5EF4-FFF2-40B4-BE49-F238E27FC236}">
                <a16:creationId xmlns:a16="http://schemas.microsoft.com/office/drawing/2014/main" id="{F942A257-0159-4EC6-80A3-A7E0DC3C15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8433" y="2643188"/>
            <a:ext cx="2379567" cy="3238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5470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White Background Images - Free Download on Freepik">
            <a:extLst>
              <a:ext uri="{FF2B5EF4-FFF2-40B4-BE49-F238E27FC236}">
                <a16:creationId xmlns:a16="http://schemas.microsoft.com/office/drawing/2014/main" id="{748DEC4A-B348-47AD-B50F-0DBFD987B9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21837"/>
            <a:ext cx="12277725" cy="8178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églalap 1">
            <a:extLst>
              <a:ext uri="{FF2B5EF4-FFF2-40B4-BE49-F238E27FC236}">
                <a16:creationId xmlns:a16="http://schemas.microsoft.com/office/drawing/2014/main" id="{443F8F86-1C70-46DC-8C90-B37E4141B6CD}"/>
              </a:ext>
            </a:extLst>
          </p:cNvPr>
          <p:cNvSpPr/>
          <p:nvPr/>
        </p:nvSpPr>
        <p:spPr>
          <a:xfrm>
            <a:off x="2878395" y="149909"/>
            <a:ext cx="649408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4800" dirty="0">
                <a:solidFill>
                  <a:schemeClr val="bg1">
                    <a:lumMod val="95000"/>
                  </a:schemeClr>
                </a:solidFill>
              </a:rPr>
              <a:t>Köszönjük a figyelmet!</a:t>
            </a:r>
          </a:p>
        </p:txBody>
      </p:sp>
      <p:sp>
        <p:nvSpPr>
          <p:cNvPr id="4" name="Téglalap 3">
            <a:extLst>
              <a:ext uri="{FF2B5EF4-FFF2-40B4-BE49-F238E27FC236}">
                <a16:creationId xmlns:a16="http://schemas.microsoft.com/office/drawing/2014/main" id="{C848B8CD-639B-47EB-9E69-EB4F9D206C0A}"/>
              </a:ext>
            </a:extLst>
          </p:cNvPr>
          <p:cNvSpPr/>
          <p:nvPr/>
        </p:nvSpPr>
        <p:spPr>
          <a:xfrm>
            <a:off x="2878397" y="0"/>
            <a:ext cx="667041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4800" dirty="0"/>
              <a:t>Köszönjük a figyelmet!</a:t>
            </a:r>
          </a:p>
        </p:txBody>
      </p:sp>
    </p:spTree>
    <p:extLst>
      <p:ext uri="{BB962C8B-B14F-4D97-AF65-F5344CB8AC3E}">
        <p14:creationId xmlns:p14="http://schemas.microsoft.com/office/powerpoint/2010/main" val="71669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Teamwork - Free marketing icons">
            <a:extLst>
              <a:ext uri="{FF2B5EF4-FFF2-40B4-BE49-F238E27FC236}">
                <a16:creationId xmlns:a16="http://schemas.microsoft.com/office/drawing/2014/main" id="{5BF0D036-CDC6-498E-98FF-0B53CE7828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3751" y="2288644"/>
            <a:ext cx="1425692" cy="1425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Egyenes összekötő 4">
            <a:extLst>
              <a:ext uri="{FF2B5EF4-FFF2-40B4-BE49-F238E27FC236}">
                <a16:creationId xmlns:a16="http://schemas.microsoft.com/office/drawing/2014/main" id="{B4F65FA6-6037-4B4D-91B8-B3131B400AE7}"/>
              </a:ext>
            </a:extLst>
          </p:cNvPr>
          <p:cNvCxnSpPr>
            <a:cxnSpLocks/>
          </p:cNvCxnSpPr>
          <p:nvPr/>
        </p:nvCxnSpPr>
        <p:spPr>
          <a:xfrm flipH="1">
            <a:off x="4019241" y="3117493"/>
            <a:ext cx="357234" cy="1787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églalap: lekerekített 7">
            <a:extLst>
              <a:ext uri="{FF2B5EF4-FFF2-40B4-BE49-F238E27FC236}">
                <a16:creationId xmlns:a16="http://schemas.microsoft.com/office/drawing/2014/main" id="{3476BFAE-BD17-44F6-A553-E921B191D5E2}"/>
              </a:ext>
            </a:extLst>
          </p:cNvPr>
          <p:cNvSpPr/>
          <p:nvPr/>
        </p:nvSpPr>
        <p:spPr>
          <a:xfrm>
            <a:off x="2834386" y="3048809"/>
            <a:ext cx="1233180" cy="105159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br>
              <a:rPr lang="hu-HU" i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hu-HU" sz="1100" i="1" u="sng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Rekötye</a:t>
            </a:r>
            <a:r>
              <a:rPr lang="hu-HU" sz="1100" i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Ádám</a:t>
            </a:r>
          </a:p>
          <a:p>
            <a:pPr algn="ctr"/>
            <a:endParaRPr lang="hu-HU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hu-HU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Frontend</a:t>
            </a:r>
          </a:p>
          <a:p>
            <a:pPr algn="ctr"/>
            <a:r>
              <a:rPr lang="hu-HU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Backend</a:t>
            </a:r>
          </a:p>
          <a:p>
            <a:pPr algn="ctr"/>
            <a:r>
              <a:rPr lang="hu-HU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Adatbázis</a:t>
            </a:r>
          </a:p>
          <a:p>
            <a:pPr algn="ctr"/>
            <a:endParaRPr lang="hu-HU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endParaRPr lang="hu-HU" dirty="0"/>
          </a:p>
        </p:txBody>
      </p:sp>
      <p:cxnSp>
        <p:nvCxnSpPr>
          <p:cNvPr id="10" name="Egyenes összekötő 9">
            <a:extLst>
              <a:ext uri="{FF2B5EF4-FFF2-40B4-BE49-F238E27FC236}">
                <a16:creationId xmlns:a16="http://schemas.microsoft.com/office/drawing/2014/main" id="{81421460-391E-44F7-9495-B4196E532265}"/>
              </a:ext>
            </a:extLst>
          </p:cNvPr>
          <p:cNvCxnSpPr>
            <a:cxnSpLocks/>
          </p:cNvCxnSpPr>
          <p:nvPr/>
        </p:nvCxnSpPr>
        <p:spPr>
          <a:xfrm>
            <a:off x="5513005" y="3051606"/>
            <a:ext cx="601211" cy="6627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églalap: lekerekített 10">
            <a:extLst>
              <a:ext uri="{FF2B5EF4-FFF2-40B4-BE49-F238E27FC236}">
                <a16:creationId xmlns:a16="http://schemas.microsoft.com/office/drawing/2014/main" id="{603EACB6-CC92-4F03-BA64-767D5E482BF8}"/>
              </a:ext>
            </a:extLst>
          </p:cNvPr>
          <p:cNvSpPr/>
          <p:nvPr/>
        </p:nvSpPr>
        <p:spPr>
          <a:xfrm>
            <a:off x="5699442" y="3425701"/>
            <a:ext cx="1233181" cy="1051597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100" i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Kiss Balázs</a:t>
            </a:r>
          </a:p>
          <a:p>
            <a:pPr algn="ctr"/>
            <a:endParaRPr lang="hu-HU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hu-HU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Dokumentáció</a:t>
            </a:r>
          </a:p>
          <a:p>
            <a:pPr algn="ctr"/>
            <a:r>
              <a:rPr lang="hu-HU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Frontend</a:t>
            </a:r>
          </a:p>
        </p:txBody>
      </p:sp>
      <p:cxnSp>
        <p:nvCxnSpPr>
          <p:cNvPr id="13" name="Egyenes összekötő 12">
            <a:extLst>
              <a:ext uri="{FF2B5EF4-FFF2-40B4-BE49-F238E27FC236}">
                <a16:creationId xmlns:a16="http://schemas.microsoft.com/office/drawing/2014/main" id="{13E2355E-28B7-40DE-BB83-ECFE34D230B4}"/>
              </a:ext>
            </a:extLst>
          </p:cNvPr>
          <p:cNvCxnSpPr>
            <a:cxnSpLocks/>
          </p:cNvCxnSpPr>
          <p:nvPr/>
        </p:nvCxnSpPr>
        <p:spPr>
          <a:xfrm>
            <a:off x="5059759" y="2326439"/>
            <a:ext cx="453246" cy="1680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églalap: lekerekített 15">
            <a:extLst>
              <a:ext uri="{FF2B5EF4-FFF2-40B4-BE49-F238E27FC236}">
                <a16:creationId xmlns:a16="http://schemas.microsoft.com/office/drawing/2014/main" id="{47B8FA5F-539A-49AB-9C1A-821A9AEF47DD}"/>
              </a:ext>
            </a:extLst>
          </p:cNvPr>
          <p:cNvSpPr/>
          <p:nvPr/>
        </p:nvSpPr>
        <p:spPr>
          <a:xfrm>
            <a:off x="5497625" y="1812961"/>
            <a:ext cx="1233182" cy="105159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100" i="1" u="sng" dirty="0"/>
              <a:t>Masa Zsolt</a:t>
            </a:r>
          </a:p>
          <a:p>
            <a:pPr algn="ctr"/>
            <a:endParaRPr lang="hu-HU" sz="1100" dirty="0"/>
          </a:p>
          <a:p>
            <a:pPr algn="ctr"/>
            <a:r>
              <a:rPr lang="hu-HU" sz="1100" dirty="0"/>
              <a:t>Adatbázis</a:t>
            </a:r>
          </a:p>
          <a:p>
            <a:pPr algn="ctr"/>
            <a:r>
              <a:rPr lang="hu-HU" sz="1100" dirty="0"/>
              <a:t>Dokumentáció</a:t>
            </a:r>
          </a:p>
          <a:p>
            <a:pPr algn="ctr"/>
            <a:r>
              <a:rPr lang="hu-HU" sz="1100" dirty="0"/>
              <a:t>Prezentáció</a:t>
            </a:r>
          </a:p>
        </p:txBody>
      </p:sp>
      <p:sp>
        <p:nvSpPr>
          <p:cNvPr id="14" name="Cím 1">
            <a:extLst>
              <a:ext uri="{FF2B5EF4-FFF2-40B4-BE49-F238E27FC236}">
                <a16:creationId xmlns:a16="http://schemas.microsoft.com/office/drawing/2014/main" id="{339F5DFD-6B97-42E4-B8BF-573E1BFAE25A}"/>
              </a:ext>
            </a:extLst>
          </p:cNvPr>
          <p:cNvSpPr txBox="1">
            <a:spLocks/>
          </p:cNvSpPr>
          <p:nvPr/>
        </p:nvSpPr>
        <p:spPr>
          <a:xfrm>
            <a:off x="2655334" y="-86278"/>
            <a:ext cx="7766936" cy="164630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hu-HU" sz="5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S UI Gothic" panose="020B0600070205080204" pitchFamily="34" charset="-128"/>
                <a:ea typeface="MS UI Gothic" panose="020B0600070205080204" pitchFamily="34" charset="-128"/>
                <a:cs typeface="Arial" panose="020B0604020202020204" pitchFamily="34" charset="0"/>
              </a:rPr>
              <a:t>Munkabeosztás</a:t>
            </a:r>
            <a:br>
              <a:rPr lang="hu-HU" b="1" i="1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hu-H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Szövegdoboz 14">
            <a:extLst>
              <a:ext uri="{FF2B5EF4-FFF2-40B4-BE49-F238E27FC236}">
                <a16:creationId xmlns:a16="http://schemas.microsoft.com/office/drawing/2014/main" id="{45D104E7-DAEC-4EBD-B867-6F134B7A282D}"/>
              </a:ext>
            </a:extLst>
          </p:cNvPr>
          <p:cNvSpPr txBox="1"/>
          <p:nvPr/>
        </p:nvSpPr>
        <p:spPr>
          <a:xfrm>
            <a:off x="2834386" y="605803"/>
            <a:ext cx="45872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Csapatmunka, kommunikáció, összhang.</a:t>
            </a:r>
            <a:b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         A projektmunka alapja</a:t>
            </a:r>
          </a:p>
        </p:txBody>
      </p:sp>
      <p:sp>
        <p:nvSpPr>
          <p:cNvPr id="19" name="Téglalap 18">
            <a:extLst>
              <a:ext uri="{FF2B5EF4-FFF2-40B4-BE49-F238E27FC236}">
                <a16:creationId xmlns:a16="http://schemas.microsoft.com/office/drawing/2014/main" id="{0BBEAEBB-4E60-4A0E-8C39-320DEDEFE880}"/>
              </a:ext>
            </a:extLst>
          </p:cNvPr>
          <p:cNvSpPr/>
          <p:nvPr/>
        </p:nvSpPr>
        <p:spPr>
          <a:xfrm>
            <a:off x="1028700" y="4810140"/>
            <a:ext cx="769124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 munkabeosztás csapatmunkában elengedhetetlen, mert növeli a hatékonyságot, csökkenti a félreértéseket, és biztosítja, hogy mindenki a saját erősségeinek megfelelő feladatot végezze.</a:t>
            </a:r>
          </a:p>
        </p:txBody>
      </p:sp>
    </p:spTree>
    <p:extLst>
      <p:ext uri="{BB962C8B-B14F-4D97-AF65-F5344CB8AC3E}">
        <p14:creationId xmlns:p14="http://schemas.microsoft.com/office/powerpoint/2010/main" val="9715427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57A7038D-8869-49E5-949F-19269A8755D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3610332"/>
              </p:ext>
            </p:extLst>
          </p:nvPr>
        </p:nvGraphicFramePr>
        <p:xfrm>
          <a:off x="2949724" y="4096996"/>
          <a:ext cx="4314825" cy="28985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Cím 1">
            <a:extLst>
              <a:ext uri="{FF2B5EF4-FFF2-40B4-BE49-F238E27FC236}">
                <a16:creationId xmlns:a16="http://schemas.microsoft.com/office/drawing/2014/main" id="{82940CA0-67BE-49D3-AF83-AB5355ABBCE6}"/>
              </a:ext>
            </a:extLst>
          </p:cNvPr>
          <p:cNvSpPr txBox="1">
            <a:spLocks/>
          </p:cNvSpPr>
          <p:nvPr/>
        </p:nvSpPr>
        <p:spPr>
          <a:xfrm>
            <a:off x="3307262" y="101851"/>
            <a:ext cx="7766936" cy="164630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hu-HU" sz="5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S UI Gothic" panose="020B0600070205080204" pitchFamily="34" charset="-128"/>
                <a:ea typeface="MS UI Gothic" panose="020B0600070205080204" pitchFamily="34" charset="-128"/>
                <a:cs typeface="Arial" panose="020B0604020202020204" pitchFamily="34" charset="0"/>
              </a:rPr>
              <a:t>Időbeosztás</a:t>
            </a:r>
            <a:br>
              <a:rPr lang="hu-HU" b="1" i="1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hu-H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églalap 3">
            <a:extLst>
              <a:ext uri="{FF2B5EF4-FFF2-40B4-BE49-F238E27FC236}">
                <a16:creationId xmlns:a16="http://schemas.microsoft.com/office/drawing/2014/main" id="{95CDF061-DED6-44B2-BD32-290607DD48A7}"/>
              </a:ext>
            </a:extLst>
          </p:cNvPr>
          <p:cNvSpPr/>
          <p:nvPr/>
        </p:nvSpPr>
        <p:spPr>
          <a:xfrm>
            <a:off x="3764462" y="825726"/>
            <a:ext cx="26853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dirty="0"/>
              <a:t>Az elmúlt év összegezve</a:t>
            </a:r>
          </a:p>
        </p:txBody>
      </p:sp>
      <p:graphicFrame>
        <p:nvGraphicFramePr>
          <p:cNvPr id="2" name="Táblázat 1">
            <a:extLst>
              <a:ext uri="{FF2B5EF4-FFF2-40B4-BE49-F238E27FC236}">
                <a16:creationId xmlns:a16="http://schemas.microsoft.com/office/drawing/2014/main" id="{A887F6AD-43BE-485E-9276-9058409F74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9252893"/>
              </p:ext>
            </p:extLst>
          </p:nvPr>
        </p:nvGraphicFramePr>
        <p:xfrm>
          <a:off x="2059832" y="1170916"/>
          <a:ext cx="6553200" cy="292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6825">
                  <a:extLst>
                    <a:ext uri="{9D8B030D-6E8A-4147-A177-3AD203B41FA5}">
                      <a16:colId xmlns:a16="http://schemas.microsoft.com/office/drawing/2014/main" val="373138689"/>
                    </a:ext>
                  </a:extLst>
                </a:gridCol>
                <a:gridCol w="5286375">
                  <a:extLst>
                    <a:ext uri="{9D8B030D-6E8A-4147-A177-3AD203B41FA5}">
                      <a16:colId xmlns:a16="http://schemas.microsoft.com/office/drawing/2014/main" val="4250700850"/>
                    </a:ext>
                  </a:extLst>
                </a:gridCol>
              </a:tblGrid>
              <a:tr h="298581">
                <a:tc>
                  <a:txBody>
                    <a:bodyPr/>
                    <a:lstStyle/>
                    <a:p>
                      <a:r>
                        <a:rPr lang="hu-HU" sz="1500" dirty="0"/>
                        <a:t>Szeptember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Ötletelés, témaválasztás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0985049"/>
                  </a:ext>
                </a:extLst>
              </a:tr>
              <a:tr h="324592">
                <a:tc>
                  <a:txBody>
                    <a:bodyPr/>
                    <a:lstStyle/>
                    <a:p>
                      <a:r>
                        <a:rPr lang="hu-HU" dirty="0"/>
                        <a:t>Október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Fejlesztői környezet kialakítása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0410372"/>
                  </a:ext>
                </a:extLst>
              </a:tr>
              <a:tr h="324592">
                <a:tc>
                  <a:txBody>
                    <a:bodyPr/>
                    <a:lstStyle/>
                    <a:p>
                      <a:r>
                        <a:rPr lang="hu-HU" dirty="0"/>
                        <a:t>November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Backend, a weboldal csontváza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2686396"/>
                  </a:ext>
                </a:extLst>
              </a:tr>
              <a:tr h="324592">
                <a:tc>
                  <a:txBody>
                    <a:bodyPr/>
                    <a:lstStyle/>
                    <a:p>
                      <a:r>
                        <a:rPr lang="hu-HU" dirty="0"/>
                        <a:t>December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Frontend, stílusirány többszöri változtatása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1506900"/>
                  </a:ext>
                </a:extLst>
              </a:tr>
              <a:tr h="324592">
                <a:tc>
                  <a:txBody>
                    <a:bodyPr/>
                    <a:lstStyle/>
                    <a:p>
                      <a:r>
                        <a:rPr lang="hu-HU" dirty="0"/>
                        <a:t>Január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Adatbázis összecsatolása és kialakítása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819359"/>
                  </a:ext>
                </a:extLst>
              </a:tr>
              <a:tr h="324592">
                <a:tc>
                  <a:txBody>
                    <a:bodyPr/>
                    <a:lstStyle/>
                    <a:p>
                      <a:r>
                        <a:rPr lang="hu-HU" dirty="0"/>
                        <a:t>Február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Backend továbbfejlesztése, több lap kialakítása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4964107"/>
                  </a:ext>
                </a:extLst>
              </a:tr>
              <a:tr h="324592">
                <a:tc>
                  <a:txBody>
                    <a:bodyPr/>
                    <a:lstStyle/>
                    <a:p>
                      <a:r>
                        <a:rPr lang="hu-HU" dirty="0"/>
                        <a:t>Március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Frontend, hibaelhárítás, adatok feltöltése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8732677"/>
                  </a:ext>
                </a:extLst>
              </a:tr>
              <a:tr h="324592">
                <a:tc>
                  <a:txBody>
                    <a:bodyPr/>
                    <a:lstStyle/>
                    <a:p>
                      <a:r>
                        <a:rPr lang="hu-HU" dirty="0"/>
                        <a:t>Április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Dokumentáció, véglegesítés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3999431"/>
                  </a:ext>
                </a:extLst>
              </a:tr>
            </a:tbl>
          </a:graphicData>
        </a:graphic>
      </p:graphicFrame>
      <p:pic>
        <p:nvPicPr>
          <p:cNvPr id="5122" name="Picture 2" descr="Tick Tock Clock GIF - Tick Tock Clock Fast - Discover ...">
            <a:extLst>
              <a:ext uri="{FF2B5EF4-FFF2-40B4-BE49-F238E27FC236}">
                <a16:creationId xmlns:a16="http://schemas.microsoft.com/office/drawing/2014/main" id="{A6EAE078-C051-46A8-B950-10A0B50ACDFB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7311" y="450733"/>
            <a:ext cx="379121" cy="379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63019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artalom helye 2">
            <a:extLst>
              <a:ext uri="{FF2B5EF4-FFF2-40B4-BE49-F238E27FC236}">
                <a16:creationId xmlns:a16="http://schemas.microsoft.com/office/drawing/2014/main" id="{295FD318-29F4-4A1C-91C3-8F25AA9C86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933" y="2567278"/>
            <a:ext cx="2284088" cy="189893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hu-HU" sz="1600" dirty="0"/>
              <a:t>Ez egy </a:t>
            </a:r>
            <a:r>
              <a:rPr lang="hu-HU" sz="1600" dirty="0" err="1"/>
              <a:t>NoSQL</a:t>
            </a:r>
            <a:r>
              <a:rPr lang="hu-HU" sz="1600" dirty="0"/>
              <a:t>	 adatbázis, amely (JSON-szerű) dokumentumokon alapul.</a:t>
            </a:r>
          </a:p>
          <a:p>
            <a:pPr marL="0" indent="0">
              <a:buNone/>
            </a:pPr>
            <a:r>
              <a:rPr lang="hu-HU" sz="1600" dirty="0"/>
              <a:t>A szerepe hogy tárolja az alkalmazás adatait.</a:t>
            </a:r>
          </a:p>
        </p:txBody>
      </p:sp>
      <p:pic>
        <p:nvPicPr>
          <p:cNvPr id="1028" name="Picture 4" descr="How to get started with MongoDB in 10 minutes | by Navindu Jayatilake |  We've moved to freeCodeCamp.org/news | Medium">
            <a:extLst>
              <a:ext uri="{FF2B5EF4-FFF2-40B4-BE49-F238E27FC236}">
                <a16:creationId xmlns:a16="http://schemas.microsoft.com/office/drawing/2014/main" id="{AF7A1CAE-AF71-4D6C-B4F7-F9B5C6ACDE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966" y="4574684"/>
            <a:ext cx="917301" cy="917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zövegdoboz 3">
            <a:extLst>
              <a:ext uri="{FF2B5EF4-FFF2-40B4-BE49-F238E27FC236}">
                <a16:creationId xmlns:a16="http://schemas.microsoft.com/office/drawing/2014/main" id="{10DABED1-E6F3-4265-A4BB-A896E069A8D2}"/>
              </a:ext>
            </a:extLst>
          </p:cNvPr>
          <p:cNvSpPr txBox="1"/>
          <p:nvPr/>
        </p:nvSpPr>
        <p:spPr>
          <a:xfrm>
            <a:off x="4647501" y="2644170"/>
            <a:ext cx="228408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Ez egy JavaScriptalapú frontend könyvtár.</a:t>
            </a:r>
          </a:p>
          <a:p>
            <a:endParaRPr lang="hu-HU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hu-H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Ez az a felület amit  a felhasználó lát és használ.</a:t>
            </a:r>
          </a:p>
        </p:txBody>
      </p:sp>
      <p:pic>
        <p:nvPicPr>
          <p:cNvPr id="1036" name="Picture 12" descr="React – Logos Download">
            <a:extLst>
              <a:ext uri="{FF2B5EF4-FFF2-40B4-BE49-F238E27FC236}">
                <a16:creationId xmlns:a16="http://schemas.microsoft.com/office/drawing/2014/main" id="{DDD94FCB-B92B-4A89-9ED8-56368F9865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2107" y="4805845"/>
            <a:ext cx="1354876" cy="454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zövegdoboz 4">
            <a:extLst>
              <a:ext uri="{FF2B5EF4-FFF2-40B4-BE49-F238E27FC236}">
                <a16:creationId xmlns:a16="http://schemas.microsoft.com/office/drawing/2014/main" id="{FAE37F85-9D52-4D33-A8C7-6B6B8673FBE0}"/>
              </a:ext>
            </a:extLst>
          </p:cNvPr>
          <p:cNvSpPr txBox="1"/>
          <p:nvPr/>
        </p:nvSpPr>
        <p:spPr>
          <a:xfrm>
            <a:off x="2499522" y="2580624"/>
            <a:ext cx="207247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Ez egy JavaScript futtató környezet a szerveroldali</a:t>
            </a:r>
          </a:p>
          <a:p>
            <a:r>
              <a:rPr lang="hu-H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alkalmazásokhoz.</a:t>
            </a:r>
          </a:p>
          <a:p>
            <a:endParaRPr lang="hu-HU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hu-H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Ez a backend alapja amire az egész épül.</a:t>
            </a:r>
          </a:p>
        </p:txBody>
      </p:sp>
      <p:pic>
        <p:nvPicPr>
          <p:cNvPr id="1048" name="Picture 24" descr="Node.js Logo PNG Transparent &amp; SVG Vector - Freebie Supply">
            <a:extLst>
              <a:ext uri="{FF2B5EF4-FFF2-40B4-BE49-F238E27FC236}">
                <a16:creationId xmlns:a16="http://schemas.microsoft.com/office/drawing/2014/main" id="{A0AC4773-97DA-4B6A-83AB-0008FEA657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8367" y="1840578"/>
            <a:ext cx="1143597" cy="718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ím 1">
            <a:extLst>
              <a:ext uri="{FF2B5EF4-FFF2-40B4-BE49-F238E27FC236}">
                <a16:creationId xmlns:a16="http://schemas.microsoft.com/office/drawing/2014/main" id="{B566303D-44B8-49AC-8FAA-C90BEEE9456B}"/>
              </a:ext>
            </a:extLst>
          </p:cNvPr>
          <p:cNvSpPr txBox="1">
            <a:spLocks/>
          </p:cNvSpPr>
          <p:nvPr/>
        </p:nvSpPr>
        <p:spPr>
          <a:xfrm>
            <a:off x="1954712" y="172642"/>
            <a:ext cx="7766936" cy="164630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hu-HU" sz="5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S UI Gothic" panose="020B0600070205080204" pitchFamily="34" charset="-128"/>
                <a:ea typeface="MS UI Gothic" panose="020B0600070205080204" pitchFamily="34" charset="-128"/>
                <a:cs typeface="Arial" panose="020B0604020202020204" pitchFamily="34" charset="0"/>
              </a:rPr>
              <a:t>Használt programok</a:t>
            </a:r>
            <a:br>
              <a:rPr lang="hu-HU" b="1" i="1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hu-H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églalap 1">
            <a:extLst>
              <a:ext uri="{FF2B5EF4-FFF2-40B4-BE49-F238E27FC236}">
                <a16:creationId xmlns:a16="http://schemas.microsoft.com/office/drawing/2014/main" id="{CB6C7E44-8BB9-4518-A418-263806780AA7}"/>
              </a:ext>
            </a:extLst>
          </p:cNvPr>
          <p:cNvSpPr/>
          <p:nvPr/>
        </p:nvSpPr>
        <p:spPr>
          <a:xfrm>
            <a:off x="2039694" y="920976"/>
            <a:ext cx="58576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dirty="0"/>
              <a:t>Szolgáltatások, alkalmazások és kiegészítő programok</a:t>
            </a:r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B518EE85-9F20-4953-AB2F-23D8C28B98BC}"/>
              </a:ext>
            </a:extLst>
          </p:cNvPr>
          <p:cNvSpPr txBox="1"/>
          <p:nvPr/>
        </p:nvSpPr>
        <p:spPr>
          <a:xfrm>
            <a:off x="7147419" y="2580624"/>
            <a:ext cx="240764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Node.js-</a:t>
            </a:r>
            <a:r>
              <a:rPr lang="hu-HU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hez</a:t>
            </a:r>
            <a:r>
              <a:rPr lang="hu-HU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tartozó backend web </a:t>
            </a:r>
            <a:r>
              <a:rPr lang="hu-HU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framework</a:t>
            </a:r>
            <a:r>
              <a:rPr lang="hu-HU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endParaRPr lang="hu-HU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hu-HU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Ez kezeli a HTTP kéréseket (</a:t>
            </a:r>
            <a:r>
              <a:rPr lang="hu-HU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req,res</a:t>
            </a:r>
            <a:r>
              <a:rPr lang="hu-HU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), útvonalakat (</a:t>
            </a:r>
            <a:r>
              <a:rPr lang="hu-HU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routes</a:t>
            </a:r>
            <a:r>
              <a:rPr lang="hu-HU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), </a:t>
            </a:r>
            <a:r>
              <a:rPr lang="hu-HU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middlware-eket</a:t>
            </a:r>
            <a:r>
              <a:rPr lang="hu-HU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endParaRPr lang="hu-HU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hu-HU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Backend logika (pl. API végpontok GET, POST, UPDATE)</a:t>
            </a:r>
          </a:p>
        </p:txBody>
      </p:sp>
      <p:pic>
        <p:nvPicPr>
          <p:cNvPr id="1026" name="Picture 2" descr="How To Create Your First Express.js Application | Medium">
            <a:extLst>
              <a:ext uri="{FF2B5EF4-FFF2-40B4-BE49-F238E27FC236}">
                <a16:creationId xmlns:a16="http://schemas.microsoft.com/office/drawing/2014/main" id="{76571BA5-1485-4650-B180-00518A5520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5083" y="1818943"/>
            <a:ext cx="2038087" cy="543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21722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4" name="Picture 4" descr="broken heart&quot; Emoji - Download for free – Iconduck">
            <a:extLst>
              <a:ext uri="{FF2B5EF4-FFF2-40B4-BE49-F238E27FC236}">
                <a16:creationId xmlns:a16="http://schemas.microsoft.com/office/drawing/2014/main" id="{1944AE2F-8E16-4E1D-B56D-369C2DA183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036" y="1962824"/>
            <a:ext cx="530993" cy="47809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 descr="muscle (plain)&quot; Emoji - Download for free – Iconduck">
            <a:extLst>
              <a:ext uri="{FF2B5EF4-FFF2-40B4-BE49-F238E27FC236}">
                <a16:creationId xmlns:a16="http://schemas.microsoft.com/office/drawing/2014/main" id="{D97383EC-4BA2-45FA-8B9D-FD364F4EF8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632" y="186462"/>
            <a:ext cx="626532" cy="642902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Cím 1">
            <a:extLst>
              <a:ext uri="{FF2B5EF4-FFF2-40B4-BE49-F238E27FC236}">
                <a16:creationId xmlns:a16="http://schemas.microsoft.com/office/drawing/2014/main" id="{339F5DFD-6B97-42E4-B8BF-573E1BFAE25A}"/>
              </a:ext>
            </a:extLst>
          </p:cNvPr>
          <p:cNvSpPr txBox="1">
            <a:spLocks/>
          </p:cNvSpPr>
          <p:nvPr/>
        </p:nvSpPr>
        <p:spPr>
          <a:xfrm>
            <a:off x="1708013" y="76200"/>
            <a:ext cx="7766936" cy="651309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hu-HU" sz="54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S UI Gothic" panose="020B0600070205080204" pitchFamily="34" charset="-128"/>
                <a:ea typeface="MS UI Gothic" panose="020B0600070205080204" pitchFamily="34" charset="-128"/>
                <a:cs typeface="Arial" panose="020B0604020202020204" pitchFamily="34" charset="0"/>
              </a:rPr>
              <a:t>S</a:t>
            </a:r>
          </a:p>
          <a:p>
            <a:br>
              <a:rPr lang="hu-HU" sz="54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S UI Gothic" panose="020B0600070205080204" pitchFamily="34" charset="-128"/>
                <a:ea typeface="MS UI Gothic" panose="020B0600070205080204" pitchFamily="34" charset="-128"/>
                <a:cs typeface="Arial" panose="020B0604020202020204" pitchFamily="34" charset="0"/>
              </a:rPr>
            </a:br>
            <a:r>
              <a:rPr lang="hu-HU" sz="54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S UI Gothic" panose="020B0600070205080204" pitchFamily="34" charset="-128"/>
                <a:ea typeface="MS UI Gothic" panose="020B0600070205080204" pitchFamily="34" charset="-128"/>
                <a:cs typeface="Arial" panose="020B0604020202020204" pitchFamily="34" charset="0"/>
              </a:rPr>
              <a:t>W</a:t>
            </a:r>
          </a:p>
          <a:p>
            <a:br>
              <a:rPr lang="hu-HU" sz="54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S UI Gothic" panose="020B0600070205080204" pitchFamily="34" charset="-128"/>
                <a:ea typeface="MS UI Gothic" panose="020B0600070205080204" pitchFamily="34" charset="-128"/>
                <a:cs typeface="Arial" panose="020B0604020202020204" pitchFamily="34" charset="0"/>
              </a:rPr>
            </a:br>
            <a:r>
              <a:rPr lang="hu-HU" sz="54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S UI Gothic" panose="020B0600070205080204" pitchFamily="34" charset="-128"/>
                <a:ea typeface="MS UI Gothic" panose="020B0600070205080204" pitchFamily="34" charset="-128"/>
                <a:cs typeface="Arial" panose="020B0604020202020204" pitchFamily="34" charset="0"/>
              </a:rPr>
              <a:t>O</a:t>
            </a:r>
          </a:p>
          <a:p>
            <a:br>
              <a:rPr lang="hu-HU" sz="54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S UI Gothic" panose="020B0600070205080204" pitchFamily="34" charset="-128"/>
                <a:ea typeface="MS UI Gothic" panose="020B0600070205080204" pitchFamily="34" charset="-128"/>
                <a:cs typeface="Arial" panose="020B0604020202020204" pitchFamily="34" charset="0"/>
              </a:rPr>
            </a:br>
            <a:r>
              <a:rPr lang="hu-HU" sz="54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S UI Gothic" panose="020B0600070205080204" pitchFamily="34" charset="-128"/>
                <a:ea typeface="MS UI Gothic" panose="020B0600070205080204" pitchFamily="34" charset="-128"/>
                <a:cs typeface="Arial" panose="020B0604020202020204" pitchFamily="34" charset="0"/>
              </a:rPr>
              <a:t>T</a:t>
            </a:r>
            <a:br>
              <a:rPr lang="hu-HU" b="1" i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hu-HU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Szövegdoboz 14">
            <a:extLst>
              <a:ext uri="{FF2B5EF4-FFF2-40B4-BE49-F238E27FC236}">
                <a16:creationId xmlns:a16="http://schemas.microsoft.com/office/drawing/2014/main" id="{45D104E7-DAEC-4EBD-B867-6F134B7A282D}"/>
              </a:ext>
            </a:extLst>
          </p:cNvPr>
          <p:cNvSpPr txBox="1"/>
          <p:nvPr/>
        </p:nvSpPr>
        <p:spPr>
          <a:xfrm>
            <a:off x="2130880" y="443899"/>
            <a:ext cx="45872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400" dirty="0" err="1"/>
              <a:t>trengths</a:t>
            </a:r>
            <a:r>
              <a:rPr lang="hu-HU" sz="2400" dirty="0"/>
              <a:t> (Erősségek)</a:t>
            </a:r>
            <a:endParaRPr lang="hu-HU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1E390781-4C56-4C84-893B-909A8F7522B5}"/>
              </a:ext>
            </a:extLst>
          </p:cNvPr>
          <p:cNvSpPr txBox="1"/>
          <p:nvPr/>
        </p:nvSpPr>
        <p:spPr>
          <a:xfrm>
            <a:off x="2204707" y="2086449"/>
            <a:ext cx="45872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400" dirty="0" err="1"/>
              <a:t>eaknesses</a:t>
            </a:r>
            <a:r>
              <a:rPr lang="hu-HU" sz="2400" dirty="0"/>
              <a:t> (Gyengeségek)</a:t>
            </a:r>
            <a:endParaRPr lang="hu-HU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Szövegdoboz 16">
            <a:extLst>
              <a:ext uri="{FF2B5EF4-FFF2-40B4-BE49-F238E27FC236}">
                <a16:creationId xmlns:a16="http://schemas.microsoft.com/office/drawing/2014/main" id="{D7D2597F-82A2-48C7-9BBD-D6115F098546}"/>
              </a:ext>
            </a:extLst>
          </p:cNvPr>
          <p:cNvSpPr txBox="1"/>
          <p:nvPr/>
        </p:nvSpPr>
        <p:spPr>
          <a:xfrm>
            <a:off x="2204707" y="3682479"/>
            <a:ext cx="45872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400" dirty="0" err="1"/>
              <a:t>pportunities</a:t>
            </a:r>
            <a:r>
              <a:rPr lang="hu-HU" sz="2400" dirty="0"/>
              <a:t> (Lehetőségek)   </a:t>
            </a:r>
            <a:endParaRPr lang="hu-HU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Szövegdoboz 17">
            <a:extLst>
              <a:ext uri="{FF2B5EF4-FFF2-40B4-BE49-F238E27FC236}">
                <a16:creationId xmlns:a16="http://schemas.microsoft.com/office/drawing/2014/main" id="{13B59662-734F-4291-B24A-133D0B9CCD4A}"/>
              </a:ext>
            </a:extLst>
          </p:cNvPr>
          <p:cNvSpPr txBox="1"/>
          <p:nvPr/>
        </p:nvSpPr>
        <p:spPr>
          <a:xfrm>
            <a:off x="2036938" y="5381791"/>
            <a:ext cx="45872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400" dirty="0" err="1"/>
              <a:t>hreats</a:t>
            </a:r>
            <a:r>
              <a:rPr lang="hu-HU" sz="2400" dirty="0"/>
              <a:t> (Veszélyforrások)</a:t>
            </a:r>
            <a:endParaRPr lang="hu-HU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Szövegdoboz 18">
            <a:extLst>
              <a:ext uri="{FF2B5EF4-FFF2-40B4-BE49-F238E27FC236}">
                <a16:creationId xmlns:a16="http://schemas.microsoft.com/office/drawing/2014/main" id="{9594E108-01E3-43D2-AB59-34CA3B737361}"/>
              </a:ext>
            </a:extLst>
          </p:cNvPr>
          <p:cNvSpPr txBox="1"/>
          <p:nvPr/>
        </p:nvSpPr>
        <p:spPr>
          <a:xfrm>
            <a:off x="1921515" y="2515132"/>
            <a:ext cx="581630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Az oldal fő gyengesége, hogy amennyiben a felhasználó elfelejti a jelszavát, nem lehet újat beállítani. Még az </a:t>
            </a:r>
            <a:r>
              <a:rPr lang="hu-HU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Admin</a:t>
            </a:r>
            <a:r>
              <a:rPr lang="hu-HU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se fér hozzá biztonsági okokból így csak törölni bírjuk a fiókot.</a:t>
            </a:r>
          </a:p>
        </p:txBody>
      </p:sp>
      <p:sp>
        <p:nvSpPr>
          <p:cNvPr id="20" name="Szövegdoboz 19">
            <a:extLst>
              <a:ext uri="{FF2B5EF4-FFF2-40B4-BE49-F238E27FC236}">
                <a16:creationId xmlns:a16="http://schemas.microsoft.com/office/drawing/2014/main" id="{9AB36EFB-2416-4297-8DA8-82030C4168C1}"/>
              </a:ext>
            </a:extLst>
          </p:cNvPr>
          <p:cNvSpPr txBox="1"/>
          <p:nvPr/>
        </p:nvSpPr>
        <p:spPr>
          <a:xfrm>
            <a:off x="1921515" y="4142161"/>
            <a:ext cx="581630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Mivel az </a:t>
            </a:r>
            <a:r>
              <a:rPr lang="hu-HU" sz="1400" dirty="0" err="1">
                <a:solidFill>
                  <a:srgbClr val="0070C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Airbnb</a:t>
            </a:r>
            <a:r>
              <a:rPr lang="hu-HU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és hasonló oldalak nem olyan elterjedtek Európa szerte, többen használnak hazai szálláskereső oldalakat. Ez növeli a potenciált oldal forgalom növelésére hirdetéseken keresztül.</a:t>
            </a:r>
          </a:p>
        </p:txBody>
      </p:sp>
      <p:sp>
        <p:nvSpPr>
          <p:cNvPr id="21" name="Szövegdoboz 20">
            <a:extLst>
              <a:ext uri="{FF2B5EF4-FFF2-40B4-BE49-F238E27FC236}">
                <a16:creationId xmlns:a16="http://schemas.microsoft.com/office/drawing/2014/main" id="{3F79E3D5-EF8C-4622-BB76-7AED46DEA257}"/>
              </a:ext>
            </a:extLst>
          </p:cNvPr>
          <p:cNvSpPr txBox="1"/>
          <p:nvPr/>
        </p:nvSpPr>
        <p:spPr>
          <a:xfrm>
            <a:off x="1929903" y="5762017"/>
            <a:ext cx="58163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 rengeteg szállásfoglaló weboldal között nehéz kitűnni, a komoly kompetencia hatalmas kockázatot jelent egy friss, alig ismert oldalnak. A felhasználók többsége hamarabb választ egy jó hírnévvel rendelkező oldalt. </a:t>
            </a:r>
          </a:p>
        </p:txBody>
      </p:sp>
      <p:sp>
        <p:nvSpPr>
          <p:cNvPr id="22" name="Szövegdoboz 21">
            <a:extLst>
              <a:ext uri="{FF2B5EF4-FFF2-40B4-BE49-F238E27FC236}">
                <a16:creationId xmlns:a16="http://schemas.microsoft.com/office/drawing/2014/main" id="{C4E5EFB9-8D49-4F96-9AAC-0854839B265A}"/>
              </a:ext>
            </a:extLst>
          </p:cNvPr>
          <p:cNvSpPr txBox="1"/>
          <p:nvPr/>
        </p:nvSpPr>
        <p:spPr>
          <a:xfrm>
            <a:off x="1929903" y="831216"/>
            <a:ext cx="58163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Az oldalunk egy áttekinthető, könnyen kezelhető és biztonságos felületet biztosít a felhasználók részére. Kisebb, kevésbé ismert de megbízható szállásokkal együttműködve hamar felhasználókra akadna az oldal. </a:t>
            </a:r>
          </a:p>
        </p:txBody>
      </p:sp>
      <p:pic>
        <p:nvPicPr>
          <p:cNvPr id="10246" name="Picture 6" descr="📈 Chart Increasing Emoji: Meaning &amp; Usage">
            <a:extLst>
              <a:ext uri="{FF2B5EF4-FFF2-40B4-BE49-F238E27FC236}">
                <a16:creationId xmlns:a16="http://schemas.microsoft.com/office/drawing/2014/main" id="{9E98E496-1AF4-4D1D-B048-6484A71EB5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198" y="3550859"/>
            <a:ext cx="591302" cy="59130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0" name="Picture 10" descr="crossed swords&quot; Emoji - Download for free – Iconduck">
            <a:extLst>
              <a:ext uri="{FF2B5EF4-FFF2-40B4-BE49-F238E27FC236}">
                <a16:creationId xmlns:a16="http://schemas.microsoft.com/office/drawing/2014/main" id="{A1F1FD02-C3E6-4955-A9DA-7A93D88554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383" y="5162412"/>
            <a:ext cx="689781" cy="64290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63842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artalom helye 2">
            <a:extLst>
              <a:ext uri="{FF2B5EF4-FFF2-40B4-BE49-F238E27FC236}">
                <a16:creationId xmlns:a16="http://schemas.microsoft.com/office/drawing/2014/main" id="{F2F24541-BBE3-46AF-9E59-0FBA4E692C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4495" y="0"/>
            <a:ext cx="8060925" cy="675322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hu-HU" sz="6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S UI Gothic" panose="020B0600070205080204" pitchFamily="34" charset="-128"/>
                <a:ea typeface="MS UI Gothic" panose="020B0600070205080204" pitchFamily="34" charset="-128"/>
              </a:rPr>
              <a:t>ReZsoBa</a:t>
            </a:r>
            <a:r>
              <a:rPr lang="hu-HU" sz="6000" dirty="0">
                <a:solidFill>
                  <a:schemeClr val="tx1">
                    <a:lumMod val="85000"/>
                    <a:lumOff val="15000"/>
                  </a:schemeClr>
                </a:solidFill>
                <a:latin typeface="MS UI Gothic" panose="020B0600070205080204" pitchFamily="34" charset="-128"/>
                <a:ea typeface="MS UI Gothic" panose="020B0600070205080204" pitchFamily="34" charset="-128"/>
              </a:rPr>
              <a:t> </a:t>
            </a:r>
            <a:r>
              <a:rPr lang="hu-HU" sz="6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S UI Gothic" panose="020B0600070205080204" pitchFamily="34" charset="-128"/>
                <a:ea typeface="MS UI Gothic" panose="020B0600070205080204" pitchFamily="34" charset="-128"/>
              </a:rPr>
              <a:t>Rooms</a:t>
            </a:r>
            <a:br>
              <a:rPr lang="hu-HU" sz="6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S UI Gothic" panose="020B0600070205080204" pitchFamily="34" charset="-128"/>
                <a:ea typeface="MS UI Gothic" panose="020B0600070205080204" pitchFamily="34" charset="-128"/>
              </a:rPr>
            </a:br>
            <a:endParaRPr lang="hu-HU" sz="6000" b="1" dirty="0">
              <a:solidFill>
                <a:schemeClr val="tx1">
                  <a:lumMod val="85000"/>
                  <a:lumOff val="15000"/>
                </a:schemeClr>
              </a:solidFill>
              <a:latin typeface="MS UI Gothic" panose="020B0600070205080204" pitchFamily="34" charset="-128"/>
              <a:ea typeface="MS UI Gothic" panose="020B0600070205080204" pitchFamily="34" charset="-128"/>
            </a:endParaRPr>
          </a:p>
          <a:p>
            <a:pPr marL="0" indent="0" algn="ctr">
              <a:buNone/>
            </a:pPr>
            <a:endParaRPr lang="hu-HU" sz="3200" b="1" dirty="0">
              <a:solidFill>
                <a:schemeClr val="tx1"/>
              </a:solidFill>
              <a:latin typeface="MS UI Gothic" panose="020B0600070205080204" pitchFamily="34" charset="-128"/>
              <a:ea typeface="MS UI Gothic" panose="020B0600070205080204" pitchFamily="34" charset="-128"/>
            </a:endParaRPr>
          </a:p>
          <a:p>
            <a:pPr marL="0" indent="0" algn="ctr">
              <a:buNone/>
            </a:pPr>
            <a:endParaRPr lang="hu-HU" sz="3200" b="1" dirty="0">
              <a:solidFill>
                <a:schemeClr val="tx1"/>
              </a:solidFill>
              <a:latin typeface="MS UI Gothic" panose="020B0600070205080204" pitchFamily="34" charset="-128"/>
              <a:ea typeface="MS UI Gothic" panose="020B0600070205080204" pitchFamily="34" charset="-128"/>
            </a:endParaRPr>
          </a:p>
          <a:p>
            <a:pPr marL="0" indent="0" algn="ctr">
              <a:buNone/>
            </a:pPr>
            <a:endParaRPr lang="hu-HU" sz="3200" b="1" dirty="0">
              <a:solidFill>
                <a:schemeClr val="tx1"/>
              </a:solidFill>
              <a:latin typeface="MS UI Gothic" panose="020B0600070205080204" pitchFamily="34" charset="-128"/>
              <a:ea typeface="MS UI Gothic" panose="020B0600070205080204" pitchFamily="34" charset="-128"/>
            </a:endParaRPr>
          </a:p>
          <a:p>
            <a:pPr marL="0" indent="0" algn="ctr">
              <a:buNone/>
            </a:pPr>
            <a:endParaRPr lang="hu-HU" sz="3200" b="1" dirty="0">
              <a:solidFill>
                <a:schemeClr val="tx1"/>
              </a:solidFill>
              <a:latin typeface="MS UI Gothic" panose="020B0600070205080204" pitchFamily="34" charset="-128"/>
              <a:ea typeface="MS UI Gothic" panose="020B0600070205080204" pitchFamily="34" charset="-128"/>
            </a:endParaRPr>
          </a:p>
          <a:p>
            <a:pPr marL="0" indent="0" algn="ctr">
              <a:buNone/>
            </a:pPr>
            <a:br>
              <a:rPr lang="hu-HU" sz="3200" b="1" dirty="0">
                <a:solidFill>
                  <a:schemeClr val="tx1"/>
                </a:solidFill>
                <a:latin typeface="MS UI Gothic" panose="020B0600070205080204" pitchFamily="34" charset="-128"/>
                <a:ea typeface="MS UI Gothic" panose="020B0600070205080204" pitchFamily="34" charset="-128"/>
              </a:rPr>
            </a:br>
            <a:r>
              <a:rPr lang="hu-HU" sz="2400" dirty="0">
                <a:latin typeface="MS UI Gothic" panose="020B0600070205080204" pitchFamily="34" charset="-128"/>
                <a:ea typeface="MS UI Gothic" panose="020B0600070205080204" pitchFamily="34" charset="-128"/>
              </a:rPr>
              <a:t>egy olyan weboldal, ahol a felhasználók a hotelszobák széles választékából tudnak böngészni és a saját igényeiknek megfelelően szállást bírnak kiválasztani, illetve lefoglalni. </a:t>
            </a:r>
          </a:p>
          <a:p>
            <a:pPr marL="0" indent="0">
              <a:buNone/>
            </a:pPr>
            <a:endParaRPr lang="hu-HU" sz="2400" dirty="0">
              <a:latin typeface="Arial Rounded MT Bold" panose="020F0704030504030204" pitchFamily="34" charset="0"/>
            </a:endParaRPr>
          </a:p>
          <a:p>
            <a:pPr marL="0" indent="0">
              <a:buNone/>
            </a:pPr>
            <a:endParaRPr lang="hu-HU" dirty="0"/>
          </a:p>
        </p:txBody>
      </p:sp>
      <p:pic>
        <p:nvPicPr>
          <p:cNvPr id="8" name="Untitled design">
            <a:hlinkClick r:id="" action="ppaction://media"/>
            <a:extLst>
              <a:ext uri="{FF2B5EF4-FFF2-40B4-BE49-F238E27FC236}">
                <a16:creationId xmlns:a16="http://schemas.microsoft.com/office/drawing/2014/main" id="{D2B53B3D-345E-4FA5-83DB-DB22FDC9822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72080" y="1428891"/>
            <a:ext cx="5588685" cy="3111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607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293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1F4B904-AC58-480A-B6E6-928C912DB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hu-HU" dirty="0"/>
              <a:t>Fontosabb funkciók: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2BF94AF0-77F1-4C34-92E6-1D6C3BD24D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397190"/>
            <a:ext cx="8596668" cy="3880773"/>
          </a:xfrm>
        </p:spPr>
        <p:txBody>
          <a:bodyPr/>
          <a:lstStyle/>
          <a:p>
            <a:pPr marL="0" indent="0">
              <a:buNone/>
            </a:pPr>
            <a:r>
              <a:rPr lang="hu-HU" sz="3200" dirty="0"/>
              <a:t>●</a:t>
            </a:r>
            <a:r>
              <a:rPr lang="hu-HU" dirty="0"/>
              <a:t> </a:t>
            </a:r>
            <a:r>
              <a:rPr lang="hu-HU" sz="2800" b="1" dirty="0">
                <a:solidFill>
                  <a:schemeClr val="tx1"/>
                </a:solidFill>
              </a:rPr>
              <a:t>Felhasználói regisztráció és bejelentkezés</a:t>
            </a:r>
          </a:p>
          <a:p>
            <a:pPr marL="0" indent="0">
              <a:buNone/>
            </a:pPr>
            <a:r>
              <a:rPr lang="hu-HU" dirty="0"/>
              <a:t>● Biztonságos adattárolás</a:t>
            </a:r>
          </a:p>
          <a:p>
            <a:pPr marL="0" indent="0">
              <a:buNone/>
            </a:pPr>
            <a:r>
              <a:rPr lang="hu-HU" dirty="0"/>
              <a:t>● Elérhető szállások kényelmes böngészése</a:t>
            </a:r>
          </a:p>
          <a:p>
            <a:pPr marL="0" indent="0">
              <a:buNone/>
            </a:pPr>
            <a:r>
              <a:rPr lang="hu-HU" dirty="0"/>
              <a:t>● Egyszerű foglalási folyamat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8558B200-5F49-4A53-8506-5F4F1DC2C6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193" y="3096967"/>
            <a:ext cx="4504420" cy="3661267"/>
          </a:xfrm>
          <a:prstGeom prst="rect">
            <a:avLst/>
          </a:prstGeom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A0942070-F020-4C29-8F77-AF795DCE99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216" y="3132668"/>
            <a:ext cx="4144048" cy="3725332"/>
          </a:xfrm>
          <a:prstGeom prst="rect">
            <a:avLst/>
          </a:prstGeom>
        </p:spPr>
      </p:pic>
      <p:sp>
        <p:nvSpPr>
          <p:cNvPr id="9" name="AutoShape 6" descr="Star PNG transparent image download, size: 1600x1600px">
            <a:extLst>
              <a:ext uri="{FF2B5EF4-FFF2-40B4-BE49-F238E27FC236}">
                <a16:creationId xmlns:a16="http://schemas.microsoft.com/office/drawing/2014/main" id="{A829C81E-FE87-44BD-90AB-D2F1894164C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u-HU"/>
          </a:p>
        </p:txBody>
      </p:sp>
      <p:sp>
        <p:nvSpPr>
          <p:cNvPr id="10" name="AutoShape 8" descr="Star PNG transparent image download, size: 1600x1600px">
            <a:extLst>
              <a:ext uri="{FF2B5EF4-FFF2-40B4-BE49-F238E27FC236}">
                <a16:creationId xmlns:a16="http://schemas.microsoft.com/office/drawing/2014/main" id="{31CAB0BB-3E0A-4366-B7AA-F4E2AAE29D4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6520074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1F4B904-AC58-480A-B6E6-928C912DB1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Fontosabb funkciók: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2BF94AF0-77F1-4C34-92E6-1D6C3BD24D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397190"/>
            <a:ext cx="8596668" cy="3880773"/>
          </a:xfrm>
        </p:spPr>
        <p:txBody>
          <a:bodyPr/>
          <a:lstStyle/>
          <a:p>
            <a:pPr marL="0" indent="0">
              <a:buNone/>
            </a:pPr>
            <a:r>
              <a:rPr lang="hu-HU" dirty="0"/>
              <a:t>● Felhasználói regisztráció és bejelentkezés</a:t>
            </a:r>
          </a:p>
          <a:p>
            <a:pPr marL="0" indent="0">
              <a:buNone/>
            </a:pPr>
            <a:r>
              <a:rPr lang="hu-HU" sz="3200" dirty="0"/>
              <a:t>●</a:t>
            </a:r>
            <a:r>
              <a:rPr lang="hu-HU" dirty="0"/>
              <a:t> </a:t>
            </a:r>
            <a:r>
              <a:rPr lang="hu-HU" sz="2800" b="1" dirty="0">
                <a:solidFill>
                  <a:schemeClr val="tx1"/>
                </a:solidFill>
              </a:rPr>
              <a:t>Biztonságos adattárolás</a:t>
            </a:r>
          </a:p>
          <a:p>
            <a:pPr marL="0" indent="0">
              <a:buNone/>
            </a:pPr>
            <a:r>
              <a:rPr lang="hu-HU" dirty="0"/>
              <a:t>● Elérhető szállások kényelmes böngészése</a:t>
            </a:r>
          </a:p>
          <a:p>
            <a:pPr marL="0" indent="0">
              <a:buNone/>
            </a:pPr>
            <a:r>
              <a:rPr lang="hu-HU" dirty="0"/>
              <a:t>● Egyszerű foglalási folyamat</a:t>
            </a:r>
          </a:p>
        </p:txBody>
      </p:sp>
      <p:pic>
        <p:nvPicPr>
          <p:cNvPr id="8" name="Kép 7">
            <a:extLst>
              <a:ext uri="{FF2B5EF4-FFF2-40B4-BE49-F238E27FC236}">
                <a16:creationId xmlns:a16="http://schemas.microsoft.com/office/drawing/2014/main" id="{B6FBF95E-F5E6-49A4-B08A-2D125B23C9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214" y="3221518"/>
            <a:ext cx="7127097" cy="3255482"/>
          </a:xfrm>
          <a:prstGeom prst="rect">
            <a:avLst/>
          </a:prstGeom>
        </p:spPr>
      </p:pic>
      <p:sp>
        <p:nvSpPr>
          <p:cNvPr id="10" name="Téglalap 9">
            <a:extLst>
              <a:ext uri="{FF2B5EF4-FFF2-40B4-BE49-F238E27FC236}">
                <a16:creationId xmlns:a16="http://schemas.microsoft.com/office/drawing/2014/main" id="{B84E3A83-FEAB-43AF-A457-A381D709EED0}"/>
              </a:ext>
            </a:extLst>
          </p:cNvPr>
          <p:cNvSpPr/>
          <p:nvPr/>
        </p:nvSpPr>
        <p:spPr>
          <a:xfrm>
            <a:off x="2873298" y="6477000"/>
            <a:ext cx="285116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1200" dirty="0"/>
              <a:t>(A kép az </a:t>
            </a:r>
            <a:r>
              <a:rPr lang="hu-HU" sz="1200" dirty="0" err="1"/>
              <a:t>Admin</a:t>
            </a:r>
            <a:r>
              <a:rPr lang="hu-HU" sz="1200" dirty="0"/>
              <a:t> panelon belül készült)</a:t>
            </a:r>
          </a:p>
        </p:txBody>
      </p:sp>
    </p:spTree>
    <p:extLst>
      <p:ext uri="{BB962C8B-B14F-4D97-AF65-F5344CB8AC3E}">
        <p14:creationId xmlns:p14="http://schemas.microsoft.com/office/powerpoint/2010/main" val="3922975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1F4B904-AC58-480A-B6E6-928C912DB1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Fontosabb funkciók: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2BF94AF0-77F1-4C34-92E6-1D6C3BD24D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397190"/>
            <a:ext cx="8596668" cy="3880773"/>
          </a:xfrm>
        </p:spPr>
        <p:txBody>
          <a:bodyPr/>
          <a:lstStyle/>
          <a:p>
            <a:pPr marL="0" indent="0">
              <a:buNone/>
            </a:pPr>
            <a:r>
              <a:rPr lang="hu-HU" dirty="0"/>
              <a:t>● Felhasználói regisztráció és bejelentkezés</a:t>
            </a:r>
          </a:p>
          <a:p>
            <a:pPr marL="0" indent="0">
              <a:buNone/>
            </a:pPr>
            <a:r>
              <a:rPr lang="hu-HU" dirty="0"/>
              <a:t>● Biztonságos adattárolás</a:t>
            </a:r>
          </a:p>
          <a:p>
            <a:pPr marL="0" indent="0">
              <a:buNone/>
            </a:pPr>
            <a:r>
              <a:rPr lang="hu-HU" sz="3200" dirty="0"/>
              <a:t>●</a:t>
            </a:r>
            <a:r>
              <a:rPr lang="hu-HU" dirty="0">
                <a:solidFill>
                  <a:schemeClr val="tx1"/>
                </a:solidFill>
              </a:rPr>
              <a:t> </a:t>
            </a:r>
            <a:r>
              <a:rPr lang="hu-HU" sz="2800" b="1" dirty="0">
                <a:solidFill>
                  <a:schemeClr val="tx1"/>
                </a:solidFill>
              </a:rPr>
              <a:t>Elérhető szállások kényelmes böngészése</a:t>
            </a:r>
          </a:p>
          <a:p>
            <a:pPr marL="0" indent="0">
              <a:buNone/>
            </a:pPr>
            <a:r>
              <a:rPr lang="hu-HU" dirty="0"/>
              <a:t>● Egyszerű foglalási folyamat</a:t>
            </a:r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1C567CDF-FEDB-46B4-AAB6-30D9CA0861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6375" y="3332173"/>
            <a:ext cx="5711677" cy="2840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380339"/>
      </p:ext>
    </p:extLst>
  </p:cSld>
  <p:clrMapOvr>
    <a:masterClrMapping/>
  </p:clrMapOvr>
</p:sld>
</file>

<file path=ppt/theme/theme1.xml><?xml version="1.0" encoding="utf-8"?>
<a:theme xmlns:a="http://schemas.openxmlformats.org/drawingml/2006/main" name="Dimenzió">
  <a:themeElements>
    <a:clrScheme name="1. egyéni séma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000000"/>
      </a:accent1>
      <a:accent2>
        <a:srgbClr val="000000"/>
      </a:accent2>
      <a:accent3>
        <a:srgbClr val="000000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Dimenzió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imenzió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0</TotalTime>
  <Words>702</Words>
  <Application>Microsoft Office PowerPoint</Application>
  <PresentationFormat>Szélesvásznú</PresentationFormat>
  <Paragraphs>124</Paragraphs>
  <Slides>15</Slides>
  <Notes>7</Notes>
  <HiddenSlides>0</HiddenSlides>
  <MMClips>1</MMClips>
  <ScaleCrop>false</ScaleCrop>
  <HeadingPairs>
    <vt:vector size="6" baseType="variant">
      <vt:variant>
        <vt:lpstr>Használt betűtípusok</vt:lpstr>
      </vt:variant>
      <vt:variant>
        <vt:i4>6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15</vt:i4>
      </vt:variant>
    </vt:vector>
  </HeadingPairs>
  <TitlesOfParts>
    <vt:vector size="22" baseType="lpstr">
      <vt:lpstr>MS UI Gothic</vt:lpstr>
      <vt:lpstr>Arial</vt:lpstr>
      <vt:lpstr>Arial Rounded MT Bold</vt:lpstr>
      <vt:lpstr>Calibri</vt:lpstr>
      <vt:lpstr>Trebuchet MS</vt:lpstr>
      <vt:lpstr>Wingdings 3</vt:lpstr>
      <vt:lpstr>Dimenzió</vt:lpstr>
      <vt:lpstr>ReZsoBa Szálláskereső weboldal</vt:lpstr>
      <vt:lpstr>PowerPoint-bemutató</vt:lpstr>
      <vt:lpstr>PowerPoint-bemutató</vt:lpstr>
      <vt:lpstr>PowerPoint-bemutató</vt:lpstr>
      <vt:lpstr>PowerPoint-bemutató</vt:lpstr>
      <vt:lpstr>PowerPoint-bemutató</vt:lpstr>
      <vt:lpstr>Fontosabb funkciók:</vt:lpstr>
      <vt:lpstr>Fontosabb funkciók:</vt:lpstr>
      <vt:lpstr>Fontosabb funkciók:</vt:lpstr>
      <vt:lpstr>Fontosabb funkciók:</vt:lpstr>
      <vt:lpstr>PowerPoint-bemutató</vt:lpstr>
      <vt:lpstr>PowerPoint-bemutató</vt:lpstr>
      <vt:lpstr>PowerPoint-bemutató</vt:lpstr>
      <vt:lpstr>PowerPoint-bemutató</vt:lpstr>
      <vt:lpstr>PowerPoint-bemutató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ReZsoBa Rooms</dc:title>
  <dc:creator>kiss.balazs@szbiszeged.local</dc:creator>
  <cp:lastModifiedBy>rekotye.adam@szbiszeged.local</cp:lastModifiedBy>
  <cp:revision>107</cp:revision>
  <dcterms:created xsi:type="dcterms:W3CDTF">2025-01-17T11:26:00Z</dcterms:created>
  <dcterms:modified xsi:type="dcterms:W3CDTF">2025-04-08T10:03:56Z</dcterms:modified>
</cp:coreProperties>
</file>